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handoutMasterIdLst>
    <p:handoutMasterId r:id="rId20"/>
  </p:handoutMasterIdLst>
  <p:sldIdLst>
    <p:sldId id="256" r:id="rId2"/>
    <p:sldId id="257" r:id="rId3"/>
    <p:sldId id="288" r:id="rId4"/>
    <p:sldId id="289" r:id="rId5"/>
    <p:sldId id="290" r:id="rId6"/>
    <p:sldId id="304" r:id="rId7"/>
    <p:sldId id="305" r:id="rId8"/>
    <p:sldId id="291" r:id="rId9"/>
    <p:sldId id="292" r:id="rId10"/>
    <p:sldId id="309" r:id="rId11"/>
    <p:sldId id="306" r:id="rId12"/>
    <p:sldId id="308" r:id="rId13"/>
    <p:sldId id="293" r:id="rId14"/>
    <p:sldId id="307" r:id="rId15"/>
    <p:sldId id="294" r:id="rId16"/>
    <p:sldId id="295" r:id="rId17"/>
    <p:sldId id="287" r:id="rId18"/>
  </p:sldIdLst>
  <p:sldSz cx="9144000" cy="5143500" type="screen16x9"/>
  <p:notesSz cx="6858000" cy="9144000"/>
  <p:embeddedFontLst>
    <p:embeddedFont>
      <p:font typeface="Anaheim" panose="020B0604020202020204" charset="0"/>
      <p:regular r:id="rId21"/>
    </p:embeddedFont>
    <p:embeddedFont>
      <p:font typeface="Fira Sans Condensed" panose="020B0503050000020004" pitchFamily="34" charset="0"/>
      <p:regular r:id="rId22"/>
      <p:bold r:id="rId23"/>
      <p:italic r:id="rId24"/>
      <p:boldItalic r:id="rId25"/>
    </p:embeddedFont>
    <p:embeddedFont>
      <p:font typeface="Fira Sans Condensed Light" panose="020B0403050000020004" pitchFamily="34" charset="0"/>
      <p:regular r:id="rId26"/>
      <p:bold r:id="rId27"/>
      <p:italic r:id="rId28"/>
      <p:boldItalic r:id="rId29"/>
    </p:embeddedFont>
    <p:embeddedFont>
      <p:font typeface="Rajdhani" panose="020B0604020202020204" charset="0"/>
      <p:regular r:id="rId30"/>
      <p:bold r:id="rId31"/>
    </p:embeddedFont>
    <p:embeddedFont>
      <p:font typeface="Roboto Condensed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4678F-FE23-4390-89CA-A3A1C9B8F9EE}">
  <a:tblStyle styleId="{B004678F-FE23-4390-89CA-A3A1C9B8F9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A364B2-8004-E162-92E3-73183470B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249C4BD-FAB1-7170-9640-302C231AAC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391B1D-3465-4F6C-A2ED-9B68C7885979}" type="datetimeFigureOut">
              <a:rPr lang="en-IN" smtClean="0"/>
              <a:t>25-05-2023</a:t>
            </a:fld>
            <a:endParaRPr lang="en-IN"/>
          </a:p>
        </p:txBody>
      </p:sp>
      <p:sp>
        <p:nvSpPr>
          <p:cNvPr id="4" name="Footer Placeholder 3">
            <a:extLst>
              <a:ext uri="{FF2B5EF4-FFF2-40B4-BE49-F238E27FC236}">
                <a16:creationId xmlns:a16="http://schemas.microsoft.com/office/drawing/2014/main" id="{B4BB2396-D882-9921-C784-AA174EA3FF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FAE5D43-ED5A-7827-C9CD-81DFD7CD9E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6C39FA-BDB8-40C6-BA18-7EAA8444A9F7}" type="slidenum">
              <a:rPr lang="en-IN" smtClean="0"/>
              <a:t>‹#›</a:t>
            </a:fld>
            <a:endParaRPr lang="en-IN"/>
          </a:p>
        </p:txBody>
      </p:sp>
    </p:spTree>
    <p:extLst>
      <p:ext uri="{BB962C8B-B14F-4D97-AF65-F5344CB8AC3E}">
        <p14:creationId xmlns:p14="http://schemas.microsoft.com/office/powerpoint/2010/main" val="26986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91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0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551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65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2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6bcecd75a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6bcecd75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86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46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6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65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0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43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675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ohi-g/image-generation"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github.com/sohi-g/image-generation/blob/ca62fab23cb2674a2ffa5c71f70b105a33436053/modelling/Modelling-GA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sohi-g/image-generation/blob/ca62fab23cb2674a2ffa5c71f70b105a33436053/modelling/Modelling-GAN.ipynb"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hyperlink" Target="https://github.com/sohi-g/image-generation/blob/ca62fab23cb2674a2ffa5c71f70b105a33436053/modelling/Modelling-CGAN.ipynb"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ohi-g/image-generation/blob/ca62fab23cb2674a2ffa5c71f70b105a33436053/modelling/Modelling-CGAN.ipynb" TargetMode="External"/><Relationship Id="rId3" Type="http://schemas.openxmlformats.org/officeDocument/2006/relationships/notesSlide" Target="../notesSlides/notesSlide13.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hemeOverride" Target="../theme/themeOverride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github.com/sohi-g/image-generation/blob/ca62fab23cb2674a2ffa5c71f70b105a33436053/pre-processing/Pre-Processing.ipynb"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github.com/sohi-g/image-generation/blob/ca62fab23cb2674a2ffa5c71f70b105a33436053/pre-processing/Pre-Processing.ipynb"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github.com/sohi-g/image-generation/blob/ca62fab23cb2674a2ffa5c71f70b105a33436053/insights-discovery/Insights-Discovery.ipynb"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hi-g/image-generation/blob/ca62fab23cb2674a2ffa5c71f70b105a33436053/modelling/Modelling-CGAN.ipynb"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802836" y="365721"/>
            <a:ext cx="5771322" cy="29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GENERATIVE AI</a:t>
            </a:r>
            <a:br>
              <a:rPr lang="en" dirty="0"/>
            </a:br>
            <a:r>
              <a:rPr lang="en" sz="4000" dirty="0"/>
              <a:t>DOGS IMAGE GENERATION</a:t>
            </a:r>
            <a:endParaRPr sz="5000" dirty="0"/>
          </a:p>
        </p:txBody>
      </p:sp>
      <p:sp>
        <p:nvSpPr>
          <p:cNvPr id="58" name="Google Shape;58;p15"/>
          <p:cNvSpPr txBox="1">
            <a:spLocks noGrp="1"/>
          </p:cNvSpPr>
          <p:nvPr>
            <p:ph type="subTitle" idx="1"/>
          </p:nvPr>
        </p:nvSpPr>
        <p:spPr>
          <a:xfrm>
            <a:off x="4066237" y="3222092"/>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 project work by GARIMA SOHI</a:t>
            </a:r>
            <a:endParaRPr dirty="0"/>
          </a:p>
        </p:txBody>
      </p:sp>
      <p:pic>
        <p:nvPicPr>
          <p:cNvPr id="59" name="Google Shape;59;p15"/>
          <p:cNvPicPr preferRelativeResize="0"/>
          <p:nvPr/>
        </p:nvPicPr>
        <p:blipFill rotWithShape="1">
          <a:blip r:embed="rId4">
            <a:alphaModFix/>
          </a:blip>
          <a:srcRect l="25302" r="25297"/>
          <a:stretch/>
        </p:blipFill>
        <p:spPr>
          <a:xfrm>
            <a:off x="145772" y="742239"/>
            <a:ext cx="3049450" cy="3472324"/>
          </a:xfrm>
          <a:prstGeom prst="rect">
            <a:avLst/>
          </a:prstGeom>
          <a:noFill/>
          <a:ln>
            <a:noFill/>
          </a:ln>
        </p:spPr>
      </p:pic>
      <p:sp>
        <p:nvSpPr>
          <p:cNvPr id="2" name="TextBox 1">
            <a:extLst>
              <a:ext uri="{FF2B5EF4-FFF2-40B4-BE49-F238E27FC236}">
                <a16:creationId xmlns:a16="http://schemas.microsoft.com/office/drawing/2014/main" id="{B873669B-365B-C795-18CC-11BC102717D7}"/>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5"/>
              </a:rPr>
              <a:t>https://github.com/sohi-g/image-generation</a:t>
            </a:r>
            <a:r>
              <a:rPr lang="en-IN" sz="1050" dirty="0">
                <a:solidFill>
                  <a:schemeClr val="tx2"/>
                </a:solidFill>
                <a:latin typeface="Rajdhani" panose="020B0604020202020204" charset="0"/>
                <a:cs typeface="Rajdhani" panose="020B060402020202020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8309CC-F1F5-9872-2970-68EBE2155B9C}"/>
              </a:ext>
            </a:extLst>
          </p:cNvPr>
          <p:cNvSpPr txBox="1"/>
          <p:nvPr/>
        </p:nvSpPr>
        <p:spPr>
          <a:xfrm>
            <a:off x="889907" y="1167840"/>
            <a:ext cx="7704000" cy="3539430"/>
          </a:xfrm>
          <a:prstGeom prst="rect">
            <a:avLst/>
          </a:prstGeom>
          <a:noFill/>
        </p:spPr>
        <p:txBody>
          <a:bodyPr wrap="square">
            <a:spAutoFit/>
          </a:bodyPr>
          <a:lstStyle/>
          <a:p>
            <a:pPr algn="just"/>
            <a:r>
              <a:rPr lang="en-IN" dirty="0">
                <a:solidFill>
                  <a:schemeClr val="tx2"/>
                </a:solidFill>
                <a:latin typeface="Rajdhani" panose="020B0604020202020204" charset="0"/>
                <a:cs typeface="Rajdhani" panose="020B0604020202020204" charset="0"/>
              </a:rPr>
              <a:t>In a GAN (Generative Adversarial Network), The generator aims to create realistic synthetic data, while the discriminator tries to tell the difference between real and generated data. During training, the generator and discriminator compete and improve together. They learn from each other's mistakes through an adversarial process.</a:t>
            </a:r>
          </a:p>
          <a:p>
            <a:pPr algn="just"/>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Evaluation Metric Used:</a:t>
            </a:r>
          </a:p>
          <a:p>
            <a:pPr algn="just"/>
            <a:r>
              <a:rPr lang="en-IN" b="1" dirty="0">
                <a:solidFill>
                  <a:schemeClr val="tx2"/>
                </a:solidFill>
                <a:latin typeface="Rajdhani" panose="020B0604020202020204" charset="0"/>
                <a:cs typeface="Rajdhani" panose="020B0604020202020204" charset="0"/>
              </a:rPr>
              <a:t>1. Generator Loss</a:t>
            </a:r>
            <a:r>
              <a:rPr lang="en-IN" dirty="0">
                <a:solidFill>
                  <a:schemeClr val="tx2"/>
                </a:solidFill>
                <a:latin typeface="Rajdhani" panose="020B0604020202020204" charset="0"/>
                <a:cs typeface="Rajdhani" panose="020B0604020202020204" charset="0"/>
              </a:rPr>
              <a:t>: It's calculated by comparing the generated samples with real samples using a specific loss function like mean squared error or binary cross-entropy. The generator learns to improve by minimizing this loss.</a:t>
            </a:r>
          </a:p>
          <a:p>
            <a:pPr algn="just"/>
            <a:r>
              <a:rPr lang="en-IN" b="1" dirty="0">
                <a:solidFill>
                  <a:schemeClr val="tx2"/>
                </a:solidFill>
                <a:latin typeface="Rajdhani" panose="020B0604020202020204" charset="0"/>
                <a:cs typeface="Rajdhani" panose="020B0604020202020204" charset="0"/>
              </a:rPr>
              <a:t>2. Discriminator Loss:  </a:t>
            </a:r>
            <a:r>
              <a:rPr lang="en-IN" dirty="0">
                <a:solidFill>
                  <a:schemeClr val="tx2"/>
                </a:solidFill>
                <a:latin typeface="Rajdhani" panose="020B0604020202020204" charset="0"/>
                <a:cs typeface="Rajdhani" panose="020B0604020202020204" charset="0"/>
              </a:rPr>
              <a:t>The discriminator wants to minimize this loss by correctly classifying samples. It's calculated by comparing the discriminator's predictions with the true labels of the samples. </a:t>
            </a:r>
          </a:p>
          <a:p>
            <a:pPr algn="just"/>
            <a:r>
              <a:rPr lang="en-IN" dirty="0">
                <a:solidFill>
                  <a:schemeClr val="tx2"/>
                </a:solidFill>
                <a:latin typeface="Rajdhani" panose="020B0604020202020204" charset="0"/>
                <a:cs typeface="Rajdhani" panose="020B0604020202020204" charset="0"/>
              </a:rPr>
              <a:t>Here, I have used </a:t>
            </a:r>
            <a:r>
              <a:rPr lang="en-IN" dirty="0" err="1">
                <a:solidFill>
                  <a:schemeClr val="tx2"/>
                </a:solidFill>
                <a:latin typeface="Rajdhani" panose="020B0604020202020204" charset="0"/>
                <a:cs typeface="Rajdhani" panose="020B0604020202020204" charset="0"/>
              </a:rPr>
              <a:t>binary_crossentropy</a:t>
            </a:r>
            <a:r>
              <a:rPr lang="en-IN" dirty="0">
                <a:solidFill>
                  <a:schemeClr val="tx2"/>
                </a:solidFill>
                <a:latin typeface="Rajdhani" panose="020B0604020202020204" charset="0"/>
                <a:cs typeface="Rajdhani" panose="020B0604020202020204" charset="0"/>
              </a:rPr>
              <a:t> for both models (generator &amp; discriminator).</a:t>
            </a:r>
          </a:p>
          <a:p>
            <a:pPr algn="just"/>
            <a:endParaRPr lang="en-IN" dirty="0">
              <a:solidFill>
                <a:schemeClr val="tx2"/>
              </a:solidFill>
              <a:latin typeface="Rajdhani" panose="020B0604020202020204" charset="0"/>
              <a:cs typeface="Rajdhani" panose="020B0604020202020204" charset="0"/>
            </a:endParaRPr>
          </a:p>
          <a:p>
            <a:pPr algn="just"/>
            <a:r>
              <a:rPr lang="en-IN" dirty="0">
                <a:solidFill>
                  <a:schemeClr val="tx2"/>
                </a:solidFill>
                <a:latin typeface="Rajdhani" panose="020B0604020202020204" charset="0"/>
                <a:cs typeface="Rajdhani" panose="020B0604020202020204" charset="0"/>
              </a:rPr>
              <a:t>A decreasing generator loss indicates that the generator is getting better at generating realistic samples. We also look at the discriminator loss to ensure a balanced training process where the discriminator doesn't overpower the generator.</a:t>
            </a:r>
          </a:p>
        </p:txBody>
      </p:sp>
      <p:sp>
        <p:nvSpPr>
          <p:cNvPr id="4" name="Google Shape;154;p20">
            <a:extLst>
              <a:ext uri="{FF2B5EF4-FFF2-40B4-BE49-F238E27FC236}">
                <a16:creationId xmlns:a16="http://schemas.microsoft.com/office/drawing/2014/main" id="{DF11FAE7-529B-D265-4F87-129E8A489D6B}"/>
              </a:ext>
            </a:extLst>
          </p:cNvPr>
          <p:cNvSpPr txBox="1">
            <a:spLocks/>
          </p:cNvSpPr>
          <p:nvPr/>
        </p:nvSpPr>
        <p:spPr>
          <a:xfrm>
            <a:off x="720000" y="8458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5" name="Google Shape;154;p20">
            <a:extLst>
              <a:ext uri="{FF2B5EF4-FFF2-40B4-BE49-F238E27FC236}">
                <a16:creationId xmlns:a16="http://schemas.microsoft.com/office/drawing/2014/main" id="{E1470115-993E-7625-0218-33BB3652E146}"/>
              </a:ext>
            </a:extLst>
          </p:cNvPr>
          <p:cNvSpPr txBox="1">
            <a:spLocks/>
          </p:cNvSpPr>
          <p:nvPr/>
        </p:nvSpPr>
        <p:spPr>
          <a:xfrm>
            <a:off x="720000" y="59514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B. EVALUATION METRIC</a:t>
            </a:r>
          </a:p>
        </p:txBody>
      </p:sp>
      <p:sp>
        <p:nvSpPr>
          <p:cNvPr id="6" name="TextBox 5">
            <a:extLst>
              <a:ext uri="{FF2B5EF4-FFF2-40B4-BE49-F238E27FC236}">
                <a16:creationId xmlns:a16="http://schemas.microsoft.com/office/drawing/2014/main" id="{5EAA26B1-265D-3776-8FD3-AD345DDE9B0C}"/>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10</a:t>
            </a:r>
          </a:p>
        </p:txBody>
      </p:sp>
    </p:spTree>
    <p:extLst>
      <p:ext uri="{BB962C8B-B14F-4D97-AF65-F5344CB8AC3E}">
        <p14:creationId xmlns:p14="http://schemas.microsoft.com/office/powerpoint/2010/main" val="197438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762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39293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 C. BASIC GAN MODEL </a:t>
            </a:r>
          </a:p>
        </p:txBody>
      </p:sp>
      <p:pic>
        <p:nvPicPr>
          <p:cNvPr id="7" name="Picture 6">
            <a:extLst>
              <a:ext uri="{FF2B5EF4-FFF2-40B4-BE49-F238E27FC236}">
                <a16:creationId xmlns:a16="http://schemas.microsoft.com/office/drawing/2014/main" id="{B8808BCC-3824-AF75-F06D-07BBBD6616D4}"/>
              </a:ext>
            </a:extLst>
          </p:cNvPr>
          <p:cNvPicPr>
            <a:picLocks noChangeAspect="1"/>
          </p:cNvPicPr>
          <p:nvPr/>
        </p:nvPicPr>
        <p:blipFill>
          <a:blip r:embed="rId3"/>
          <a:stretch>
            <a:fillRect/>
          </a:stretch>
        </p:blipFill>
        <p:spPr>
          <a:xfrm>
            <a:off x="528475" y="1036363"/>
            <a:ext cx="3857289" cy="3062108"/>
          </a:xfrm>
          <a:prstGeom prst="rect">
            <a:avLst/>
          </a:prstGeom>
        </p:spPr>
      </p:pic>
      <p:sp>
        <p:nvSpPr>
          <p:cNvPr id="12" name="TextBox 11">
            <a:extLst>
              <a:ext uri="{FF2B5EF4-FFF2-40B4-BE49-F238E27FC236}">
                <a16:creationId xmlns:a16="http://schemas.microsoft.com/office/drawing/2014/main" id="{E6968F37-C635-6F61-A9C3-FFB1DA301CB5}"/>
              </a:ext>
            </a:extLst>
          </p:cNvPr>
          <p:cNvSpPr txBox="1"/>
          <p:nvPr/>
        </p:nvSpPr>
        <p:spPr>
          <a:xfrm>
            <a:off x="1134504" y="4169200"/>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Simple GAN Loss Visualization</a:t>
            </a:r>
          </a:p>
        </p:txBody>
      </p:sp>
      <p:sp>
        <p:nvSpPr>
          <p:cNvPr id="14" name="TextBox 13">
            <a:extLst>
              <a:ext uri="{FF2B5EF4-FFF2-40B4-BE49-F238E27FC236}">
                <a16:creationId xmlns:a16="http://schemas.microsoft.com/office/drawing/2014/main" id="{23E2B003-DD09-45FD-E4E2-70E4B8074348}"/>
              </a:ext>
            </a:extLst>
          </p:cNvPr>
          <p:cNvSpPr txBox="1"/>
          <p:nvPr/>
        </p:nvSpPr>
        <p:spPr>
          <a:xfrm>
            <a:off x="4869661" y="1036363"/>
            <a:ext cx="3745864" cy="3970318"/>
          </a:xfrm>
          <a:prstGeom prst="rect">
            <a:avLst/>
          </a:prstGeom>
          <a:noFill/>
          <a:ln>
            <a:noFill/>
          </a:ln>
        </p:spPr>
        <p:txBody>
          <a:bodyPr wrap="square">
            <a:spAutoFit/>
          </a:bodyPr>
          <a:lstStyle/>
          <a:p>
            <a:pPr algn="just"/>
            <a:r>
              <a:rPr lang="en-IN" b="1" dirty="0">
                <a:solidFill>
                  <a:schemeClr val="tx2"/>
                </a:solidFill>
                <a:latin typeface="Rajdhani" panose="020B0604020202020204" charset="0"/>
                <a:cs typeface="Rajdhani" panose="020B0604020202020204" charset="0"/>
              </a:rPr>
              <a:t>GAN Model Params:</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Input Image Format – (22109, 19200)</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Simple Dense Layers with Leaky </a:t>
            </a:r>
            <a:r>
              <a:rPr lang="en-IN" dirty="0" err="1">
                <a:solidFill>
                  <a:schemeClr val="tx2"/>
                </a:solidFill>
                <a:latin typeface="Rajdhani" panose="020B0604020202020204" charset="0"/>
                <a:cs typeface="Rajdhani" panose="020B0604020202020204" charset="0"/>
              </a:rPr>
              <a:t>ReLU</a:t>
            </a:r>
            <a:r>
              <a:rPr lang="en-IN" dirty="0">
                <a:solidFill>
                  <a:schemeClr val="tx2"/>
                </a:solidFill>
                <a:latin typeface="Rajdhani" panose="020B0604020202020204" charset="0"/>
                <a:cs typeface="Rajdhani" panose="020B0604020202020204" charset="0"/>
              </a:rPr>
              <a:t> activation and Dropout Regularization</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Ran over 500 Epochs with 128 Batch Size</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Learning Rate = 0.0002, beta = 0.5</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Adam Optimizer</a:t>
            </a:r>
          </a:p>
          <a:p>
            <a:pPr marL="285750" indent="-285750" algn="just">
              <a:buClr>
                <a:schemeClr val="tx2"/>
              </a:buClr>
              <a:buFont typeface="Arial" panose="020B0604020202020204" pitchFamily="34" charset="0"/>
              <a:buChar char="•"/>
            </a:pPr>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Loss Interpretation: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Continuous increase in the generator loss suggests that the generator is struggling to produce realistic samples, possibly due to a lack of challenge for the discriminator, insufficient model capacity, or training instability.</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Data seems like overfitting because of high number of epochs with high batch size.</a:t>
            </a:r>
          </a:p>
          <a:p>
            <a:pPr algn="just"/>
            <a:endParaRPr lang="en-IN" dirty="0">
              <a:solidFill>
                <a:schemeClr val="tx2"/>
              </a:solidFill>
              <a:latin typeface="Rajdhani" panose="020B0604020202020204" charset="0"/>
              <a:cs typeface="Rajdhani" panose="020B0604020202020204" charset="0"/>
            </a:endParaRPr>
          </a:p>
        </p:txBody>
      </p:sp>
      <p:sp>
        <p:nvSpPr>
          <p:cNvPr id="16" name="TextBox 15">
            <a:extLst>
              <a:ext uri="{FF2B5EF4-FFF2-40B4-BE49-F238E27FC236}">
                <a16:creationId xmlns:a16="http://schemas.microsoft.com/office/drawing/2014/main" id="{CF56CD36-4292-E520-9BE3-9B0DE9E8F3D9}"/>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11</a:t>
            </a:r>
          </a:p>
        </p:txBody>
      </p:sp>
      <p:sp>
        <p:nvSpPr>
          <p:cNvPr id="4" name="TextBox 3">
            <a:extLst>
              <a:ext uri="{FF2B5EF4-FFF2-40B4-BE49-F238E27FC236}">
                <a16:creationId xmlns:a16="http://schemas.microsoft.com/office/drawing/2014/main" id="{86A3FF76-78F9-72EA-4A4B-29F75E541A81}"/>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4"/>
              </a:rPr>
              <a:t>https://github.com/sohi-g/image-generation/modelling/Modelling-GAN.ipynb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230661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17617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2798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D. GAN MODEL RESULTS </a:t>
            </a:r>
          </a:p>
        </p:txBody>
      </p:sp>
      <p:pic>
        <p:nvPicPr>
          <p:cNvPr id="9" name="Picture 8">
            <a:extLst>
              <a:ext uri="{FF2B5EF4-FFF2-40B4-BE49-F238E27FC236}">
                <a16:creationId xmlns:a16="http://schemas.microsoft.com/office/drawing/2014/main" id="{C9E5CB99-8DF3-7741-5D99-D06F84B62903}"/>
              </a:ext>
            </a:extLst>
          </p:cNvPr>
          <p:cNvPicPr>
            <a:picLocks noChangeAspect="1"/>
          </p:cNvPicPr>
          <p:nvPr/>
        </p:nvPicPr>
        <p:blipFill>
          <a:blip r:embed="rId3"/>
          <a:stretch>
            <a:fillRect/>
          </a:stretch>
        </p:blipFill>
        <p:spPr>
          <a:xfrm>
            <a:off x="857883" y="725899"/>
            <a:ext cx="7566117" cy="3561072"/>
          </a:xfrm>
          <a:prstGeom prst="rect">
            <a:avLst/>
          </a:prstGeom>
        </p:spPr>
      </p:pic>
      <p:sp>
        <p:nvSpPr>
          <p:cNvPr id="4" name="TextBox 3">
            <a:extLst>
              <a:ext uri="{FF2B5EF4-FFF2-40B4-BE49-F238E27FC236}">
                <a16:creationId xmlns:a16="http://schemas.microsoft.com/office/drawing/2014/main" id="{6B522174-078F-3C7B-CEBA-2F8DBAB666FB}"/>
              </a:ext>
            </a:extLst>
          </p:cNvPr>
          <p:cNvSpPr txBox="1"/>
          <p:nvPr/>
        </p:nvSpPr>
        <p:spPr>
          <a:xfrm>
            <a:off x="788942" y="4471440"/>
            <a:ext cx="7566116" cy="523220"/>
          </a:xfrm>
          <a:prstGeom prst="rect">
            <a:avLst/>
          </a:prstGeom>
          <a:noFill/>
          <a:ln>
            <a:noFill/>
          </a:ln>
        </p:spPr>
        <p:txBody>
          <a:bodyPr wrap="square">
            <a:spAutoFit/>
          </a:bodyPr>
          <a:lstStyle/>
          <a:p>
            <a:pPr algn="just">
              <a:buClr>
                <a:schemeClr val="tx2"/>
              </a:buClr>
            </a:pPr>
            <a:r>
              <a:rPr lang="en-IN" dirty="0">
                <a:solidFill>
                  <a:schemeClr val="tx2"/>
                </a:solidFill>
                <a:latin typeface="Rajdhani" panose="020B0604020202020204" charset="0"/>
                <a:cs typeface="Rajdhani" panose="020B0604020202020204" charset="0"/>
              </a:rPr>
              <a:t>Generated Images are blurred, possibly because of the following reasons: Simple Model Training, High Generator Loss, Overfitting</a:t>
            </a:r>
          </a:p>
        </p:txBody>
      </p:sp>
      <p:sp>
        <p:nvSpPr>
          <p:cNvPr id="5" name="TextBox 4">
            <a:extLst>
              <a:ext uri="{FF2B5EF4-FFF2-40B4-BE49-F238E27FC236}">
                <a16:creationId xmlns:a16="http://schemas.microsoft.com/office/drawing/2014/main" id="{87939F6C-1121-D7DE-E7FF-A8ACAC3E2FEF}"/>
              </a:ext>
            </a:extLst>
          </p:cNvPr>
          <p:cNvSpPr txBox="1"/>
          <p:nvPr/>
        </p:nvSpPr>
        <p:spPr>
          <a:xfrm>
            <a:off x="3134464" y="4286971"/>
            <a:ext cx="3012953"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Simple GAN Output of Generated Images</a:t>
            </a:r>
          </a:p>
        </p:txBody>
      </p:sp>
      <p:sp>
        <p:nvSpPr>
          <p:cNvPr id="6" name="TextBox 5">
            <a:extLst>
              <a:ext uri="{FF2B5EF4-FFF2-40B4-BE49-F238E27FC236}">
                <a16:creationId xmlns:a16="http://schemas.microsoft.com/office/drawing/2014/main" id="{7F5A0E99-C3DC-FCD1-8FD8-6ED68DD8DE3B}"/>
              </a:ext>
            </a:extLst>
          </p:cNvPr>
          <p:cNvSpPr txBox="1"/>
          <p:nvPr/>
        </p:nvSpPr>
        <p:spPr>
          <a:xfrm>
            <a:off x="8784772" y="4653642"/>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12</a:t>
            </a:r>
          </a:p>
        </p:txBody>
      </p:sp>
      <p:sp>
        <p:nvSpPr>
          <p:cNvPr id="8" name="TextBox 7">
            <a:extLst>
              <a:ext uri="{FF2B5EF4-FFF2-40B4-BE49-F238E27FC236}">
                <a16:creationId xmlns:a16="http://schemas.microsoft.com/office/drawing/2014/main" id="{F52389D6-CFF2-6312-6B14-2ED378A7358B}"/>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4"/>
              </a:rPr>
              <a:t>https://github.com/sohi-g/image-generation/modelling/Modelling-GAN.ipynb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37360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999" y="-11147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REGULARIZATION</a:t>
            </a:r>
          </a:p>
        </p:txBody>
      </p:sp>
      <p:pic>
        <p:nvPicPr>
          <p:cNvPr id="4" name="Picture 3">
            <a:extLst>
              <a:ext uri="{FF2B5EF4-FFF2-40B4-BE49-F238E27FC236}">
                <a16:creationId xmlns:a16="http://schemas.microsoft.com/office/drawing/2014/main" id="{E5650AB7-2891-AC20-A9E5-56AAB603F7BE}"/>
              </a:ext>
            </a:extLst>
          </p:cNvPr>
          <p:cNvPicPr>
            <a:picLocks noChangeAspect="1"/>
          </p:cNvPicPr>
          <p:nvPr/>
        </p:nvPicPr>
        <p:blipFill>
          <a:blip r:embed="rId4"/>
          <a:stretch>
            <a:fillRect/>
          </a:stretch>
        </p:blipFill>
        <p:spPr>
          <a:xfrm>
            <a:off x="515390" y="3354321"/>
            <a:ext cx="8113219" cy="1394767"/>
          </a:xfrm>
          <a:prstGeom prst="rect">
            <a:avLst/>
          </a:prstGeom>
        </p:spPr>
      </p:pic>
      <p:sp>
        <p:nvSpPr>
          <p:cNvPr id="5" name="TextBox 4">
            <a:extLst>
              <a:ext uri="{FF2B5EF4-FFF2-40B4-BE49-F238E27FC236}">
                <a16:creationId xmlns:a16="http://schemas.microsoft.com/office/drawing/2014/main" id="{F29E7717-D036-6AA8-E151-B805C7D9EFF0}"/>
              </a:ext>
            </a:extLst>
          </p:cNvPr>
          <p:cNvSpPr txBox="1"/>
          <p:nvPr/>
        </p:nvSpPr>
        <p:spPr>
          <a:xfrm>
            <a:off x="515390" y="461221"/>
            <a:ext cx="8100135" cy="2893100"/>
          </a:xfrm>
          <a:prstGeom prst="rect">
            <a:avLst/>
          </a:prstGeom>
          <a:noFill/>
          <a:ln>
            <a:noFill/>
          </a:ln>
        </p:spPr>
        <p:txBody>
          <a:bodyPr wrap="square">
            <a:spAutoFit/>
          </a:bodyPr>
          <a:lstStyle/>
          <a:p>
            <a:pPr algn="just"/>
            <a:r>
              <a:rPr lang="en-IN" b="1" dirty="0">
                <a:solidFill>
                  <a:schemeClr val="tx2"/>
                </a:solidFill>
                <a:latin typeface="Rajdhani" panose="020B0604020202020204" charset="0"/>
                <a:cs typeface="Rajdhani" panose="020B0604020202020204" charset="0"/>
              </a:rPr>
              <a:t>Regularization Techniques used:</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Trained Data on Tensor Image with shape – (32, 64, 64, 3)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Improvised Model to C-GAN (Conditional GAN), with conditional information of breeds of dogs with tensor input – (32,), for the purpose to </a:t>
            </a:r>
            <a:r>
              <a:rPr lang="en-US" dirty="0">
                <a:solidFill>
                  <a:schemeClr val="tx2"/>
                </a:solidFill>
                <a:latin typeface="Rajdhani" panose="020B0604020202020204" charset="0"/>
                <a:cs typeface="Rajdhani" panose="020B0604020202020204" charset="0"/>
              </a:rPr>
              <a:t>generate more controlled and contextually relevant outputs</a:t>
            </a:r>
            <a:endParaRPr lang="en-IN"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Added new layers of Conv2DTranspose to </a:t>
            </a:r>
            <a:r>
              <a:rPr lang="en-US" dirty="0">
                <a:solidFill>
                  <a:schemeClr val="tx2"/>
                </a:solidFill>
                <a:latin typeface="Rajdhani" panose="020B0604020202020204" charset="0"/>
                <a:cs typeface="Rajdhani" panose="020B0604020202020204" charset="0"/>
              </a:rPr>
              <a:t>upscale low-resolution feature maps to higher resolution, generating more detailed output in generator</a:t>
            </a:r>
          </a:p>
          <a:p>
            <a:pPr marL="285750" indent="-285750" algn="just">
              <a:buClr>
                <a:schemeClr val="tx2"/>
              </a:buClr>
              <a:buFont typeface="Arial" panose="020B0604020202020204" pitchFamily="34" charset="0"/>
              <a:buChar char="•"/>
            </a:pPr>
            <a:r>
              <a:rPr lang="en-US" dirty="0">
                <a:solidFill>
                  <a:schemeClr val="tx2"/>
                </a:solidFill>
                <a:latin typeface="Rajdhani" panose="020B0604020202020204" charset="0"/>
                <a:cs typeface="Rajdhani" panose="020B0604020202020204" charset="0"/>
              </a:rPr>
              <a:t>Added new layers of Conv2D that performs convolution operations to extract features from input images, helping classify real and generated images in discriminator</a:t>
            </a:r>
            <a:endParaRPr lang="en-IN"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Ran over 250 Epochs with 32 Batch Size (Reduced to prevent overfitting)</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Added a limit to learning rate, if epochs&gt;180, exponentially reduce learning rate</a:t>
            </a:r>
          </a:p>
          <a:p>
            <a:pPr algn="just"/>
            <a:r>
              <a:rPr lang="en-IN" b="1" dirty="0">
                <a:solidFill>
                  <a:schemeClr val="tx2"/>
                </a:solidFill>
                <a:latin typeface="Rajdhani" panose="020B0604020202020204" charset="0"/>
                <a:cs typeface="Rajdhani" panose="020B0604020202020204" charset="0"/>
              </a:rPr>
              <a:t>Loss Interpretation: </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It can be noted in below visualization that generator loss is better regulated, improving the performance of base model.</a:t>
            </a:r>
          </a:p>
        </p:txBody>
      </p:sp>
      <p:sp>
        <p:nvSpPr>
          <p:cNvPr id="6" name="TextBox 5">
            <a:extLst>
              <a:ext uri="{FF2B5EF4-FFF2-40B4-BE49-F238E27FC236}">
                <a16:creationId xmlns:a16="http://schemas.microsoft.com/office/drawing/2014/main" id="{2FC6E4CB-E4EF-041A-CE82-925F87F5FBA5}"/>
              </a:ext>
            </a:extLst>
          </p:cNvPr>
          <p:cNvSpPr txBox="1"/>
          <p:nvPr/>
        </p:nvSpPr>
        <p:spPr>
          <a:xfrm>
            <a:off x="3379682" y="4749088"/>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C-GAN Loss Visualization</a:t>
            </a:r>
          </a:p>
        </p:txBody>
      </p:sp>
      <p:sp>
        <p:nvSpPr>
          <p:cNvPr id="8" name="TextBox 7">
            <a:extLst>
              <a:ext uri="{FF2B5EF4-FFF2-40B4-BE49-F238E27FC236}">
                <a16:creationId xmlns:a16="http://schemas.microsoft.com/office/drawing/2014/main" id="{B3C5452A-3563-D93A-DA06-021127E54725}"/>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13</a:t>
            </a:r>
          </a:p>
        </p:txBody>
      </p:sp>
      <p:sp>
        <p:nvSpPr>
          <p:cNvPr id="3" name="TextBox 2">
            <a:extLst>
              <a:ext uri="{FF2B5EF4-FFF2-40B4-BE49-F238E27FC236}">
                <a16:creationId xmlns:a16="http://schemas.microsoft.com/office/drawing/2014/main" id="{FC59E897-240F-53E9-FAAF-7501B57C6F3E}"/>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5"/>
              </a:rPr>
              <a:t>https://github.com/sohi-g/image-generation/modelling/Modelling-CGAN.ipynb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46716017"/>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1835" y="-761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FINAL RESULTS - CGAN</a:t>
            </a:r>
          </a:p>
        </p:txBody>
      </p:sp>
      <p:pic>
        <p:nvPicPr>
          <p:cNvPr id="4" name="Picture 3">
            <a:extLst>
              <a:ext uri="{FF2B5EF4-FFF2-40B4-BE49-F238E27FC236}">
                <a16:creationId xmlns:a16="http://schemas.microsoft.com/office/drawing/2014/main" id="{F3E51290-E573-AF7E-1EFF-C7E6864AC4FD}"/>
              </a:ext>
            </a:extLst>
          </p:cNvPr>
          <p:cNvPicPr>
            <a:picLocks noChangeAspect="1"/>
          </p:cNvPicPr>
          <p:nvPr/>
        </p:nvPicPr>
        <p:blipFill>
          <a:blip r:embed="rId4"/>
          <a:stretch>
            <a:fillRect/>
          </a:stretch>
        </p:blipFill>
        <p:spPr>
          <a:xfrm>
            <a:off x="432052" y="617671"/>
            <a:ext cx="4029337" cy="1864271"/>
          </a:xfrm>
          <a:prstGeom prst="rect">
            <a:avLst/>
          </a:prstGeom>
        </p:spPr>
      </p:pic>
      <p:pic>
        <p:nvPicPr>
          <p:cNvPr id="6" name="Picture 5">
            <a:extLst>
              <a:ext uri="{FF2B5EF4-FFF2-40B4-BE49-F238E27FC236}">
                <a16:creationId xmlns:a16="http://schemas.microsoft.com/office/drawing/2014/main" id="{95E9C312-B446-4380-2143-2A3D4F1E9B57}"/>
              </a:ext>
            </a:extLst>
          </p:cNvPr>
          <p:cNvPicPr>
            <a:picLocks noChangeAspect="1"/>
          </p:cNvPicPr>
          <p:nvPr/>
        </p:nvPicPr>
        <p:blipFill>
          <a:blip r:embed="rId5"/>
          <a:stretch>
            <a:fillRect/>
          </a:stretch>
        </p:blipFill>
        <p:spPr>
          <a:xfrm>
            <a:off x="4666283" y="617670"/>
            <a:ext cx="4073422" cy="1855156"/>
          </a:xfrm>
          <a:prstGeom prst="rect">
            <a:avLst/>
          </a:prstGeom>
        </p:spPr>
      </p:pic>
      <p:pic>
        <p:nvPicPr>
          <p:cNvPr id="8" name="Picture 7">
            <a:extLst>
              <a:ext uri="{FF2B5EF4-FFF2-40B4-BE49-F238E27FC236}">
                <a16:creationId xmlns:a16="http://schemas.microsoft.com/office/drawing/2014/main" id="{B7739ABD-1064-D4DE-69CC-78A6A48E28D6}"/>
              </a:ext>
            </a:extLst>
          </p:cNvPr>
          <p:cNvPicPr>
            <a:picLocks noChangeAspect="1"/>
          </p:cNvPicPr>
          <p:nvPr/>
        </p:nvPicPr>
        <p:blipFill>
          <a:blip r:embed="rId6"/>
          <a:stretch>
            <a:fillRect/>
          </a:stretch>
        </p:blipFill>
        <p:spPr>
          <a:xfrm>
            <a:off x="432051" y="2669722"/>
            <a:ext cx="4029337" cy="1823423"/>
          </a:xfrm>
          <a:prstGeom prst="rect">
            <a:avLst/>
          </a:prstGeom>
        </p:spPr>
      </p:pic>
      <p:pic>
        <p:nvPicPr>
          <p:cNvPr id="10" name="Picture 9">
            <a:extLst>
              <a:ext uri="{FF2B5EF4-FFF2-40B4-BE49-F238E27FC236}">
                <a16:creationId xmlns:a16="http://schemas.microsoft.com/office/drawing/2014/main" id="{988C9E61-1799-17D8-5E75-7968FADEE3CD}"/>
              </a:ext>
            </a:extLst>
          </p:cNvPr>
          <p:cNvPicPr>
            <a:picLocks noChangeAspect="1"/>
          </p:cNvPicPr>
          <p:nvPr/>
        </p:nvPicPr>
        <p:blipFill>
          <a:blip r:embed="rId7"/>
          <a:stretch>
            <a:fillRect/>
          </a:stretch>
        </p:blipFill>
        <p:spPr>
          <a:xfrm>
            <a:off x="4646266" y="2669722"/>
            <a:ext cx="4093438" cy="1823423"/>
          </a:xfrm>
          <a:prstGeom prst="rect">
            <a:avLst/>
          </a:prstGeom>
        </p:spPr>
      </p:pic>
      <p:sp>
        <p:nvSpPr>
          <p:cNvPr id="11" name="TextBox 10">
            <a:extLst>
              <a:ext uri="{FF2B5EF4-FFF2-40B4-BE49-F238E27FC236}">
                <a16:creationId xmlns:a16="http://schemas.microsoft.com/office/drawing/2014/main" id="{2249FC93-7155-CC1C-1E1A-7245B2C87919}"/>
              </a:ext>
            </a:extLst>
          </p:cNvPr>
          <p:cNvSpPr txBox="1"/>
          <p:nvPr/>
        </p:nvSpPr>
        <p:spPr>
          <a:xfrm>
            <a:off x="2617742" y="4525829"/>
            <a:ext cx="7566116" cy="307777"/>
          </a:xfrm>
          <a:prstGeom prst="rect">
            <a:avLst/>
          </a:prstGeom>
          <a:noFill/>
          <a:ln>
            <a:noFill/>
          </a:ln>
        </p:spPr>
        <p:txBody>
          <a:bodyPr wrap="square">
            <a:spAutoFit/>
          </a:bodyPr>
          <a:lstStyle/>
          <a:p>
            <a:pPr algn="just">
              <a:buClr>
                <a:schemeClr val="tx2"/>
              </a:buClr>
            </a:pPr>
            <a:r>
              <a:rPr lang="en-IN" dirty="0">
                <a:solidFill>
                  <a:schemeClr val="tx2"/>
                </a:solidFill>
                <a:latin typeface="Rajdhani" panose="020B0604020202020204" charset="0"/>
                <a:cs typeface="Rajdhani" panose="020B0604020202020204" charset="0"/>
              </a:rPr>
              <a:t>C-GAN generates better images as can be seen above</a:t>
            </a:r>
          </a:p>
        </p:txBody>
      </p:sp>
      <p:sp>
        <p:nvSpPr>
          <p:cNvPr id="12" name="TextBox 11">
            <a:extLst>
              <a:ext uri="{FF2B5EF4-FFF2-40B4-BE49-F238E27FC236}">
                <a16:creationId xmlns:a16="http://schemas.microsoft.com/office/drawing/2014/main" id="{2076CEFF-2A25-A2A9-B9CA-D8AC4BB95961}"/>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14</a:t>
            </a:r>
          </a:p>
        </p:txBody>
      </p:sp>
      <p:sp>
        <p:nvSpPr>
          <p:cNvPr id="3" name="TextBox 2">
            <a:extLst>
              <a:ext uri="{FF2B5EF4-FFF2-40B4-BE49-F238E27FC236}">
                <a16:creationId xmlns:a16="http://schemas.microsoft.com/office/drawing/2014/main" id="{DA2DF598-B727-4C8F-A38E-694C1301A4C4}"/>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8"/>
              </a:rPr>
              <a:t>https://github.com/sohi-g/image-generation/modelling/Modelling-CGAN.ipynb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674734294"/>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8465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LEARNINGS &amp; CHALLENGES</a:t>
            </a:r>
          </a:p>
        </p:txBody>
      </p:sp>
      <p:sp>
        <p:nvSpPr>
          <p:cNvPr id="4" name="Google Shape;65;p16">
            <a:extLst>
              <a:ext uri="{FF2B5EF4-FFF2-40B4-BE49-F238E27FC236}">
                <a16:creationId xmlns:a16="http://schemas.microsoft.com/office/drawing/2014/main" id="{ABB5EF27-6D45-1B61-DBCE-60F13E061360}"/>
              </a:ext>
            </a:extLst>
          </p:cNvPr>
          <p:cNvSpPr txBox="1">
            <a:spLocks/>
          </p:cNvSpPr>
          <p:nvPr/>
        </p:nvSpPr>
        <p:spPr>
          <a:xfrm>
            <a:off x="4743453" y="787441"/>
            <a:ext cx="3842654" cy="4005501"/>
          </a:xfrm>
          <a:prstGeom prst="rect">
            <a:avLst/>
          </a:prstGeom>
          <a:ln w="28575">
            <a:solidFill>
              <a:schemeClr val="tx1">
                <a:lumMod val="75000"/>
                <a:lumOff val="25000"/>
              </a:schemeClr>
            </a:solidFill>
          </a:ln>
          <a:effectLst>
            <a:softEdge rad="127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buClr>
                <a:schemeClr val="lt2"/>
              </a:buClr>
              <a:buSzPts val="1400"/>
            </a:pPr>
            <a:r>
              <a:rPr lang="en-IN" b="1" dirty="0">
                <a:solidFill>
                  <a:schemeClr val="tx2"/>
                </a:solidFill>
                <a:latin typeface="Rajdhani" panose="020B0604020202020204" charset="0"/>
                <a:cs typeface="Rajdhani" panose="020B0604020202020204" charset="0"/>
              </a:rPr>
              <a:t>CHALLENGES:</a:t>
            </a:r>
            <a:endPar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endParaRPr>
          </a:p>
          <a:p>
            <a:pPr marL="285750" indent="-285750" algn="just" eaLnBrk="0" fontAlgn="base" hangingPunct="0">
              <a:spcBef>
                <a:spcPct val="0"/>
              </a:spcBef>
              <a:spcAft>
                <a:spcPct val="0"/>
              </a:spcAft>
              <a:buClrTx/>
              <a:buFont typeface="Arial" panose="020B0604020202020204" pitchFamily="34" charset="0"/>
              <a:buChar char="•"/>
            </a:pP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The most challenging </a:t>
            </a:r>
            <a:r>
              <a:rPr lang="en-US" altLang="en-US" dirty="0">
                <a:solidFill>
                  <a:schemeClr val="tx2"/>
                </a:solidFill>
                <a:latin typeface="Rajdhani" panose="020B0604020202020204" charset="0"/>
                <a:cs typeface="Rajdhani" panose="020B0604020202020204" charset="0"/>
              </a:rPr>
              <a:t>part was the c</a:t>
            </a: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omputational resource requirements for training and iterating on models, since my system crashed a couple of times while running the model. Worked on multiple could platforms like </a:t>
            </a:r>
            <a:r>
              <a:rPr kumimoji="0" lang="en-US" altLang="en-US" sz="1400" b="0" i="0" u="none" strike="noStrike" cap="none" normalizeH="0" baseline="0" dirty="0" err="1">
                <a:ln>
                  <a:noFill/>
                </a:ln>
                <a:solidFill>
                  <a:schemeClr val="tx2"/>
                </a:solidFill>
                <a:effectLst/>
                <a:latin typeface="Rajdhani" panose="020B0604020202020204" charset="0"/>
                <a:cs typeface="Rajdhani" panose="020B0604020202020204" charset="0"/>
              </a:rPr>
              <a:t>Colab</a:t>
            </a: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 GCP to successfully the models.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2"/>
                </a:solidFill>
                <a:effectLst/>
                <a:latin typeface="Rajdhani" panose="020B0604020202020204" charset="0"/>
                <a:cs typeface="Rajdhani" panose="020B0604020202020204" charset="0"/>
              </a:rPr>
              <a:t>Another challenge was mitigating overfitting, where the generated images were closely resembling the training data but lacked generalization to unseen examples. </a:t>
            </a:r>
            <a:r>
              <a:rPr lang="en-US" altLang="en-US" dirty="0">
                <a:solidFill>
                  <a:schemeClr val="tx2"/>
                </a:solidFill>
                <a:latin typeface="Rajdhani" panose="020B0604020202020204" charset="0"/>
                <a:cs typeface="Rajdhani" panose="020B0604020202020204" charset="0"/>
              </a:rPr>
              <a:t>Reduced epochs and batch size to prevent overfitting.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2"/>
                </a:solidFill>
                <a:latin typeface="Rajdhani" panose="020B0604020202020204" charset="0"/>
                <a:cs typeface="Rajdhani" panose="020B0604020202020204" charset="0"/>
              </a:rPr>
              <a:t>Bringing down the h</a:t>
            </a:r>
            <a:r>
              <a:rPr lang="en-US" dirty="0">
                <a:solidFill>
                  <a:schemeClr val="tx2"/>
                </a:solidFill>
                <a:latin typeface="Rajdhani" panose="020B0604020202020204" charset="0"/>
                <a:cs typeface="Rajdhani" panose="020B0604020202020204" charset="0"/>
              </a:rPr>
              <a:t>igh</a:t>
            </a:r>
            <a:r>
              <a:rPr lang="en-US" b="0" i="0" dirty="0">
                <a:solidFill>
                  <a:srgbClr val="D1D5DB"/>
                </a:solidFill>
                <a:effectLst/>
                <a:latin typeface="Rajdhani" panose="020B0604020202020204" charset="0"/>
                <a:cs typeface="Rajdhani" panose="020B0604020202020204" charset="0"/>
              </a:rPr>
              <a:t> </a:t>
            </a:r>
            <a:r>
              <a:rPr lang="en-US" dirty="0">
                <a:solidFill>
                  <a:schemeClr val="tx2"/>
                </a:solidFill>
                <a:latin typeface="Rajdhani" panose="020B0604020202020204" charset="0"/>
                <a:cs typeface="Rajdhani" panose="020B0604020202020204" charset="0"/>
              </a:rPr>
              <a:t>generator loss was tricky in the beginning. But later resolved it by adding more accurate layers to model.</a:t>
            </a:r>
            <a:endParaRPr lang="en-US" altLang="en-US" dirty="0">
              <a:solidFill>
                <a:schemeClr val="tx2"/>
              </a:solidFill>
              <a:latin typeface="Rajdhani" panose="020B0604020202020204" charset="0"/>
              <a:cs typeface="Rajdhani" panose="020B0604020202020204" charset="0"/>
            </a:endParaRPr>
          </a:p>
          <a:p>
            <a:pPr marL="139700" algn="just">
              <a:buClr>
                <a:schemeClr val="lt2"/>
              </a:buClr>
              <a:buSzPts val="1400"/>
            </a:pPr>
            <a:endParaRPr lang="en-IN" dirty="0">
              <a:solidFill>
                <a:schemeClr val="tx2"/>
              </a:solidFill>
              <a:latin typeface="Rajdhani" panose="020B0604020202020204" charset="0"/>
              <a:cs typeface="Rajdhani" panose="020B0604020202020204" charset="0"/>
            </a:endParaRPr>
          </a:p>
        </p:txBody>
      </p:sp>
      <p:sp>
        <p:nvSpPr>
          <p:cNvPr id="5" name="Google Shape;65;p16">
            <a:extLst>
              <a:ext uri="{FF2B5EF4-FFF2-40B4-BE49-F238E27FC236}">
                <a16:creationId xmlns:a16="http://schemas.microsoft.com/office/drawing/2014/main" id="{9F18A767-7F9F-0C81-8920-E3D9BFE46D7F}"/>
              </a:ext>
            </a:extLst>
          </p:cNvPr>
          <p:cNvSpPr txBox="1">
            <a:spLocks/>
          </p:cNvSpPr>
          <p:nvPr/>
        </p:nvSpPr>
        <p:spPr>
          <a:xfrm>
            <a:off x="557894" y="787441"/>
            <a:ext cx="3842654" cy="4005501"/>
          </a:xfrm>
          <a:prstGeom prst="rect">
            <a:avLst/>
          </a:prstGeom>
          <a:ln w="28575">
            <a:solidFill>
              <a:schemeClr val="tx1">
                <a:lumMod val="75000"/>
                <a:lumOff val="25000"/>
              </a:schemeClr>
            </a:solidFill>
          </a:ln>
          <a:effectLst>
            <a:softEdge rad="127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lt2"/>
              </a:buClr>
              <a:buSzPts val="1400"/>
            </a:pPr>
            <a:r>
              <a:rPr lang="en-IN" b="1" dirty="0">
                <a:solidFill>
                  <a:schemeClr val="lt2"/>
                </a:solidFill>
                <a:latin typeface="Rajdhani" panose="020B0604020202020204" charset="0"/>
                <a:cs typeface="Rajdhani" panose="020B0604020202020204" charset="0"/>
              </a:rPr>
              <a:t>LEARNINGS: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Gained insights into the workings of Generative Adversarial Networks (GANs) and their ability to create new data like a given training set.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Explored Image generation techniques and manipulation of image attributes.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Better understanding of Evaluation metrics for measuring the quality and diversity of generated images, in this case, generator and discriminator losses.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FFFFFF"/>
                </a:solidFill>
                <a:effectLst/>
                <a:latin typeface="Rajdhani" panose="020B0604020202020204" charset="0"/>
                <a:cs typeface="Rajdhani" panose="020B0604020202020204" charset="0"/>
              </a:rPr>
              <a:t>Worked on Hyperparameter tuning and its impact on GAN performance to learn the importance of tuning hyperparameters, such as learning rates, regularization techniques.</a:t>
            </a:r>
            <a:endParaRPr lang="en-IN" dirty="0">
              <a:solidFill>
                <a:schemeClr val="lt2"/>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8909AC32-60BC-3F62-C305-F31926421783}"/>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15</a:t>
            </a:r>
          </a:p>
        </p:txBody>
      </p:sp>
    </p:spTree>
    <p:extLst>
      <p:ext uri="{BB962C8B-B14F-4D97-AF65-F5344CB8AC3E}">
        <p14:creationId xmlns:p14="http://schemas.microsoft.com/office/powerpoint/2010/main" val="1039096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862" y="-968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FUTURE WORKS</a:t>
            </a:r>
          </a:p>
        </p:txBody>
      </p:sp>
      <p:pic>
        <p:nvPicPr>
          <p:cNvPr id="3" name="Google Shape;495;p26">
            <a:extLst>
              <a:ext uri="{FF2B5EF4-FFF2-40B4-BE49-F238E27FC236}">
                <a16:creationId xmlns:a16="http://schemas.microsoft.com/office/drawing/2014/main" id="{F31E20E0-E9A5-0ABB-EB92-37C60D2D29A1}"/>
              </a:ext>
            </a:extLst>
          </p:cNvPr>
          <p:cNvPicPr preferRelativeResize="0"/>
          <p:nvPr/>
        </p:nvPicPr>
        <p:blipFill>
          <a:blip r:embed="rId3">
            <a:alphaModFix/>
          </a:blip>
          <a:stretch>
            <a:fillRect/>
          </a:stretch>
        </p:blipFill>
        <p:spPr>
          <a:xfrm>
            <a:off x="3211199" y="1604975"/>
            <a:ext cx="2721328" cy="1570351"/>
          </a:xfrm>
          <a:prstGeom prst="rect">
            <a:avLst/>
          </a:prstGeom>
          <a:noFill/>
          <a:ln>
            <a:noFill/>
          </a:ln>
        </p:spPr>
      </p:pic>
      <p:sp>
        <p:nvSpPr>
          <p:cNvPr id="14" name="Google Shape;507;p26">
            <a:extLst>
              <a:ext uri="{FF2B5EF4-FFF2-40B4-BE49-F238E27FC236}">
                <a16:creationId xmlns:a16="http://schemas.microsoft.com/office/drawing/2014/main" id="{37A510ED-C0D4-49CC-5352-6363FD0E9DCF}"/>
              </a:ext>
            </a:extLst>
          </p:cNvPr>
          <p:cNvSpPr txBox="1"/>
          <p:nvPr/>
        </p:nvSpPr>
        <p:spPr>
          <a:xfrm flipH="1">
            <a:off x="60961" y="306828"/>
            <a:ext cx="2862726" cy="9226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IN" sz="1800" b="1" dirty="0">
              <a:solidFill>
                <a:schemeClr val="lt2"/>
              </a:solidFill>
              <a:latin typeface="Rajdhani"/>
              <a:cs typeface="Rajdhani"/>
              <a:sym typeface="Rajdhani"/>
            </a:endParaRPr>
          </a:p>
        </p:txBody>
      </p:sp>
      <p:sp>
        <p:nvSpPr>
          <p:cNvPr id="20" name="Google Shape;513;p26">
            <a:extLst>
              <a:ext uri="{FF2B5EF4-FFF2-40B4-BE49-F238E27FC236}">
                <a16:creationId xmlns:a16="http://schemas.microsoft.com/office/drawing/2014/main" id="{89826245-0046-E6CE-6FDD-8C5C6117E3DC}"/>
              </a:ext>
            </a:extLst>
          </p:cNvPr>
          <p:cNvSpPr txBox="1"/>
          <p:nvPr/>
        </p:nvSpPr>
        <p:spPr>
          <a:xfrm flipH="1">
            <a:off x="6273809" y="625895"/>
            <a:ext cx="2588314"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dirty="0">
                <a:solidFill>
                  <a:schemeClr val="lt2"/>
                </a:solidFill>
                <a:latin typeface="Rajdhani"/>
                <a:ea typeface="Rajdhani"/>
                <a:cs typeface="Rajdhani"/>
                <a:sym typeface="Rajdhani"/>
              </a:rPr>
              <a:t>EXPANDING DATA SCOPE</a:t>
            </a:r>
            <a:endParaRPr sz="1800" b="1" dirty="0">
              <a:solidFill>
                <a:schemeClr val="lt2"/>
              </a:solidFill>
              <a:latin typeface="Rajdhani"/>
              <a:ea typeface="Rajdhani"/>
              <a:cs typeface="Rajdhani"/>
              <a:sym typeface="Rajdhani"/>
            </a:endParaRPr>
          </a:p>
        </p:txBody>
      </p:sp>
      <p:cxnSp>
        <p:nvCxnSpPr>
          <p:cNvPr id="22" name="Google Shape;515;p26">
            <a:extLst>
              <a:ext uri="{FF2B5EF4-FFF2-40B4-BE49-F238E27FC236}">
                <a16:creationId xmlns:a16="http://schemas.microsoft.com/office/drawing/2014/main" id="{88C2F3F5-A521-BFAD-99A6-2C9260F76020}"/>
              </a:ext>
            </a:extLst>
          </p:cNvPr>
          <p:cNvCxnSpPr>
            <a:cxnSpLocks/>
            <a:stCxn id="14" idx="1"/>
          </p:cNvCxnSpPr>
          <p:nvPr/>
        </p:nvCxnSpPr>
        <p:spPr>
          <a:xfrm>
            <a:off x="2923687" y="768149"/>
            <a:ext cx="1648448" cy="518293"/>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23" name="Google Shape;516;p26">
            <a:extLst>
              <a:ext uri="{FF2B5EF4-FFF2-40B4-BE49-F238E27FC236}">
                <a16:creationId xmlns:a16="http://schemas.microsoft.com/office/drawing/2014/main" id="{4FA3E6DF-DBCA-ABFA-3762-672C9373E33A}"/>
              </a:ext>
            </a:extLst>
          </p:cNvPr>
          <p:cNvCxnSpPr>
            <a:cxnSpLocks/>
            <a:stCxn id="3" idx="0"/>
          </p:cNvCxnSpPr>
          <p:nvPr/>
        </p:nvCxnSpPr>
        <p:spPr>
          <a:xfrm rot="5400000" flipH="1" flipV="1">
            <a:off x="5020573" y="405785"/>
            <a:ext cx="750480" cy="1647901"/>
          </a:xfrm>
          <a:prstGeom prst="bentConnector2">
            <a:avLst/>
          </a:prstGeom>
          <a:noFill/>
          <a:ln w="19050" cap="flat" cmpd="sng">
            <a:solidFill>
              <a:schemeClr val="lt2"/>
            </a:solidFill>
            <a:prstDash val="solid"/>
            <a:round/>
            <a:headEnd type="none" w="med" len="med"/>
            <a:tailEnd type="oval" w="med" len="med"/>
          </a:ln>
        </p:spPr>
      </p:cxnSp>
      <p:cxnSp>
        <p:nvCxnSpPr>
          <p:cNvPr id="24" name="Google Shape;517;p26">
            <a:extLst>
              <a:ext uri="{FF2B5EF4-FFF2-40B4-BE49-F238E27FC236}">
                <a16:creationId xmlns:a16="http://schemas.microsoft.com/office/drawing/2014/main" id="{45243BB8-39CF-36C6-2711-12FD6F108924}"/>
              </a:ext>
            </a:extLst>
          </p:cNvPr>
          <p:cNvCxnSpPr>
            <a:cxnSpLocks/>
            <a:endCxn id="3" idx="2"/>
          </p:cNvCxnSpPr>
          <p:nvPr/>
        </p:nvCxnSpPr>
        <p:spPr>
          <a:xfrm>
            <a:off x="2923687" y="3107088"/>
            <a:ext cx="1648176" cy="68238"/>
          </a:xfrm>
          <a:prstGeom prst="bentConnector4">
            <a:avLst>
              <a:gd name="adj1" fmla="val 8722"/>
              <a:gd name="adj2" fmla="val 435004"/>
            </a:avLst>
          </a:prstGeom>
          <a:noFill/>
          <a:ln w="19050" cap="flat" cmpd="sng">
            <a:solidFill>
              <a:schemeClr val="lt2"/>
            </a:solidFill>
            <a:prstDash val="solid"/>
            <a:round/>
            <a:headEnd type="oval" w="med" len="med"/>
            <a:tailEnd type="none" w="med" len="med"/>
          </a:ln>
        </p:spPr>
      </p:cxnSp>
      <p:cxnSp>
        <p:nvCxnSpPr>
          <p:cNvPr id="25" name="Google Shape;518;p26">
            <a:extLst>
              <a:ext uri="{FF2B5EF4-FFF2-40B4-BE49-F238E27FC236}">
                <a16:creationId xmlns:a16="http://schemas.microsoft.com/office/drawing/2014/main" id="{91F1875F-7455-2C37-A079-EF6AFA2CA099}"/>
              </a:ext>
            </a:extLst>
          </p:cNvPr>
          <p:cNvCxnSpPr>
            <a:cxnSpLocks/>
          </p:cNvCxnSpPr>
          <p:nvPr/>
        </p:nvCxnSpPr>
        <p:spPr>
          <a:xfrm rot="16200000" flipH="1">
            <a:off x="5018149" y="2596700"/>
            <a:ext cx="755331" cy="1647900"/>
          </a:xfrm>
          <a:prstGeom prst="bentConnector2">
            <a:avLst/>
          </a:prstGeom>
          <a:noFill/>
          <a:ln w="19050" cap="flat" cmpd="sng">
            <a:solidFill>
              <a:schemeClr val="lt2"/>
            </a:solidFill>
            <a:prstDash val="solid"/>
            <a:round/>
            <a:headEnd type="none" w="med" len="med"/>
            <a:tailEnd type="oval" w="med" len="med"/>
          </a:ln>
        </p:spPr>
      </p:cxnSp>
      <p:sp>
        <p:nvSpPr>
          <p:cNvPr id="32" name="TextBox 31">
            <a:extLst>
              <a:ext uri="{FF2B5EF4-FFF2-40B4-BE49-F238E27FC236}">
                <a16:creationId xmlns:a16="http://schemas.microsoft.com/office/drawing/2014/main" id="{42AD0672-4ECB-8567-C07C-AFF1938C6FB7}"/>
              </a:ext>
            </a:extLst>
          </p:cNvPr>
          <p:cNvSpPr txBox="1"/>
          <p:nvPr/>
        </p:nvSpPr>
        <p:spPr>
          <a:xfrm>
            <a:off x="6273809" y="975892"/>
            <a:ext cx="2721328" cy="1169551"/>
          </a:xfrm>
          <a:prstGeom prst="rect">
            <a:avLst/>
          </a:prstGeom>
          <a:noFill/>
        </p:spPr>
        <p:txBody>
          <a:bodyPr wrap="square">
            <a:spAutoFit/>
          </a:bodyPr>
          <a:lstStyle/>
          <a:p>
            <a:pPr algn="just"/>
            <a:r>
              <a:rPr lang="en-US" b="0" i="0" dirty="0">
                <a:solidFill>
                  <a:srgbClr val="D1D5DB"/>
                </a:solidFill>
                <a:effectLst/>
                <a:latin typeface="Rajdhani" panose="020B0604020202020204" charset="0"/>
                <a:cs typeface="Rajdhani" panose="020B0604020202020204" charset="0"/>
              </a:rPr>
              <a:t>Future projects could broaden the scope by training the GAN model on various datasets to generate images of different animals or even non-living objects.</a:t>
            </a:r>
          </a:p>
        </p:txBody>
      </p:sp>
      <p:sp>
        <p:nvSpPr>
          <p:cNvPr id="34" name="TextBox 33">
            <a:extLst>
              <a:ext uri="{FF2B5EF4-FFF2-40B4-BE49-F238E27FC236}">
                <a16:creationId xmlns:a16="http://schemas.microsoft.com/office/drawing/2014/main" id="{57B1F271-1D16-A26A-EB5D-69F45AABC49C}"/>
              </a:ext>
            </a:extLst>
          </p:cNvPr>
          <p:cNvSpPr txBox="1"/>
          <p:nvPr/>
        </p:nvSpPr>
        <p:spPr>
          <a:xfrm>
            <a:off x="244741" y="944425"/>
            <a:ext cx="3026799" cy="954107"/>
          </a:xfrm>
          <a:prstGeom prst="rect">
            <a:avLst/>
          </a:prstGeom>
          <a:noFill/>
        </p:spPr>
        <p:txBody>
          <a:bodyPr wrap="square">
            <a:spAutoFit/>
          </a:bodyPr>
          <a:lstStyle>
            <a:defPPr marR="0" lvl="0" algn="l" rtl="0">
              <a:lnSpc>
                <a:spcPct val="100000"/>
              </a:lnSpc>
              <a:spcBef>
                <a:spcPts val="0"/>
              </a:spcBef>
              <a:spcAft>
                <a:spcPts val="0"/>
              </a:spcAft>
            </a:defPPr>
            <a:lvl1pPr algn="just">
              <a:defRPr>
                <a:solidFill>
                  <a:srgbClr val="D1D5DB"/>
                </a:solidFill>
                <a:effectLst/>
                <a:latin typeface="Söhne"/>
              </a:defRPr>
            </a:lvl1pPr>
          </a:lstStyle>
          <a:p>
            <a:r>
              <a:rPr lang="en-US" dirty="0">
                <a:latin typeface="Rajdhani" panose="020B0604020202020204" charset="0"/>
                <a:cs typeface="Rajdhani" panose="020B0604020202020204" charset="0"/>
              </a:rPr>
              <a:t>There is scope to improve image resolution and detail, potentially by utilizing advanced GAN architectures like </a:t>
            </a:r>
            <a:r>
              <a:rPr lang="en-US" dirty="0" err="1">
                <a:latin typeface="Rajdhani" panose="020B0604020202020204" charset="0"/>
                <a:cs typeface="Rajdhani" panose="020B0604020202020204" charset="0"/>
              </a:rPr>
              <a:t>StyleGAN</a:t>
            </a:r>
            <a:r>
              <a:rPr lang="en-US" dirty="0">
                <a:latin typeface="Rajdhani" panose="020B0604020202020204" charset="0"/>
                <a:cs typeface="Rajdhani" panose="020B0604020202020204" charset="0"/>
              </a:rPr>
              <a:t> or </a:t>
            </a:r>
            <a:r>
              <a:rPr lang="en-US" dirty="0" err="1">
                <a:latin typeface="Rajdhani" panose="020B0604020202020204" charset="0"/>
                <a:cs typeface="Rajdhani" panose="020B0604020202020204" charset="0"/>
              </a:rPr>
              <a:t>BigGAN</a:t>
            </a:r>
            <a:r>
              <a:rPr lang="en-US" dirty="0">
                <a:latin typeface="Rajdhani" panose="020B0604020202020204" charset="0"/>
                <a:cs typeface="Rajdhani" panose="020B0604020202020204" charset="0"/>
              </a:rPr>
              <a:t>.</a:t>
            </a:r>
            <a:endParaRPr lang="en-IN" dirty="0">
              <a:latin typeface="Rajdhani" panose="020B0604020202020204" charset="0"/>
              <a:cs typeface="Rajdhani" panose="020B0604020202020204" charset="0"/>
            </a:endParaRPr>
          </a:p>
        </p:txBody>
      </p:sp>
      <p:sp>
        <p:nvSpPr>
          <p:cNvPr id="37" name="TextBox 36">
            <a:extLst>
              <a:ext uri="{FF2B5EF4-FFF2-40B4-BE49-F238E27FC236}">
                <a16:creationId xmlns:a16="http://schemas.microsoft.com/office/drawing/2014/main" id="{90C39A81-3424-C499-B7FE-71E7E9D301DD}"/>
              </a:ext>
            </a:extLst>
          </p:cNvPr>
          <p:cNvSpPr txBox="1"/>
          <p:nvPr/>
        </p:nvSpPr>
        <p:spPr>
          <a:xfrm>
            <a:off x="-695845" y="606560"/>
            <a:ext cx="4572000" cy="369332"/>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lt2"/>
                </a:solidFill>
                <a:latin typeface="Rajdhani"/>
                <a:cs typeface="Rajdhani"/>
              </a:rPr>
              <a:t>IMPROVING IMAGE QUALITY</a:t>
            </a:r>
            <a:endParaRPr lang="en-IN" sz="1800" b="1" dirty="0">
              <a:solidFill>
                <a:schemeClr val="lt2"/>
              </a:solidFill>
              <a:latin typeface="Rajdhani"/>
              <a:cs typeface="Rajdhani"/>
              <a:sym typeface="Rajdhani"/>
            </a:endParaRPr>
          </a:p>
        </p:txBody>
      </p:sp>
      <p:sp>
        <p:nvSpPr>
          <p:cNvPr id="42" name="TextBox 41">
            <a:extLst>
              <a:ext uri="{FF2B5EF4-FFF2-40B4-BE49-F238E27FC236}">
                <a16:creationId xmlns:a16="http://schemas.microsoft.com/office/drawing/2014/main" id="{D8D68069-75FD-34D9-BFF6-CD735D0C33AE}"/>
              </a:ext>
            </a:extLst>
          </p:cNvPr>
          <p:cNvSpPr txBox="1"/>
          <p:nvPr/>
        </p:nvSpPr>
        <p:spPr>
          <a:xfrm>
            <a:off x="244741" y="3493859"/>
            <a:ext cx="3026799" cy="1169551"/>
          </a:xfrm>
          <a:prstGeom prst="rect">
            <a:avLst/>
          </a:prstGeom>
          <a:noFill/>
        </p:spPr>
        <p:txBody>
          <a:bodyPr wrap="square">
            <a:spAutoFit/>
          </a:bodyPr>
          <a:lstStyle>
            <a:defPPr marR="0" lvl="0" algn="l" rtl="0">
              <a:lnSpc>
                <a:spcPct val="100000"/>
              </a:lnSpc>
              <a:spcBef>
                <a:spcPts val="0"/>
              </a:spcBef>
              <a:spcAft>
                <a:spcPts val="0"/>
              </a:spcAft>
            </a:defPPr>
            <a:lvl1pPr algn="just">
              <a:defRPr>
                <a:solidFill>
                  <a:srgbClr val="D1D5DB"/>
                </a:solidFill>
                <a:effectLst/>
                <a:latin typeface="Söhne"/>
              </a:defRPr>
            </a:lvl1pPr>
          </a:lstStyle>
          <a:p>
            <a:r>
              <a:rPr lang="en-IN" dirty="0">
                <a:latin typeface="Rajdhani" panose="020B0604020202020204" charset="0"/>
                <a:cs typeface="Rajdhani" panose="020B0604020202020204" charset="0"/>
              </a:rPr>
              <a:t>Future work could focus on assessing and mitigating potential bias in the GAN model to ensure it fairly represents all dog characteristics like breed, size, and colour.</a:t>
            </a:r>
          </a:p>
        </p:txBody>
      </p:sp>
      <p:sp>
        <p:nvSpPr>
          <p:cNvPr id="44" name="TextBox 43">
            <a:extLst>
              <a:ext uri="{FF2B5EF4-FFF2-40B4-BE49-F238E27FC236}">
                <a16:creationId xmlns:a16="http://schemas.microsoft.com/office/drawing/2014/main" id="{EB0C2A25-6A84-7A4C-44F8-12CE3F8E04C5}"/>
              </a:ext>
            </a:extLst>
          </p:cNvPr>
          <p:cNvSpPr txBox="1"/>
          <p:nvPr/>
        </p:nvSpPr>
        <p:spPr>
          <a:xfrm>
            <a:off x="-718222" y="2921803"/>
            <a:ext cx="4919662" cy="646331"/>
          </a:xfrm>
          <a:prstGeom prst="rect">
            <a:avLst/>
          </a:prstGeom>
          <a:noFill/>
        </p:spPr>
        <p:txBody>
          <a:bodyPr wrap="square">
            <a:spAutoFit/>
          </a:bodyPr>
          <a:lstStyle>
            <a:defPPr marR="0" lvl="0" algn="l" rtl="0">
              <a:lnSpc>
                <a:spcPct val="100000"/>
              </a:lnSpc>
              <a:spcBef>
                <a:spcPts val="0"/>
              </a:spcBef>
              <a:spcAft>
                <a:spcPts val="0"/>
              </a:spcAft>
            </a:defPPr>
            <a:lvl1pPr marL="0" indent="0" algn="ctr">
              <a:buNone/>
              <a:defRPr sz="1800" b="1">
                <a:solidFill>
                  <a:schemeClr val="lt2"/>
                </a:solidFill>
                <a:latin typeface="Rajdhani"/>
                <a:cs typeface="Rajdhani"/>
              </a:defRPr>
            </a:lvl1pPr>
          </a:lstStyle>
          <a:p>
            <a:r>
              <a:rPr lang="en-IN" dirty="0"/>
              <a:t>EVALUATING FAIRNESS </a:t>
            </a:r>
          </a:p>
          <a:p>
            <a:r>
              <a:rPr lang="en-IN" dirty="0"/>
              <a:t>AND BIAS</a:t>
            </a:r>
          </a:p>
        </p:txBody>
      </p:sp>
      <p:sp>
        <p:nvSpPr>
          <p:cNvPr id="46" name="TextBox 45">
            <a:extLst>
              <a:ext uri="{FF2B5EF4-FFF2-40B4-BE49-F238E27FC236}">
                <a16:creationId xmlns:a16="http://schemas.microsoft.com/office/drawing/2014/main" id="{5165D466-A806-F327-5A47-A853E0EC03A0}"/>
              </a:ext>
            </a:extLst>
          </p:cNvPr>
          <p:cNvSpPr txBox="1"/>
          <p:nvPr/>
        </p:nvSpPr>
        <p:spPr>
          <a:xfrm>
            <a:off x="6279499" y="3493859"/>
            <a:ext cx="2583442" cy="1384995"/>
          </a:xfrm>
          <a:prstGeom prst="rect">
            <a:avLst/>
          </a:prstGeom>
          <a:noFill/>
        </p:spPr>
        <p:txBody>
          <a:bodyPr wrap="square">
            <a:spAutoFit/>
          </a:bodyPr>
          <a:lstStyle/>
          <a:p>
            <a:pPr algn="just"/>
            <a:r>
              <a:rPr lang="en-US" b="0" i="0" dirty="0">
                <a:solidFill>
                  <a:srgbClr val="D1D5DB"/>
                </a:solidFill>
                <a:effectLst/>
                <a:latin typeface="Rajdhani" panose="020B0604020202020204" charset="0"/>
                <a:cs typeface="Rajdhani" panose="020B0604020202020204" charset="0"/>
              </a:rPr>
              <a:t>Upon mastering image generation, future work could explore creating short video clips, adding the complexity of producing consistent and realistic sequences of frames.</a:t>
            </a:r>
            <a:endParaRPr lang="en-IN" dirty="0">
              <a:latin typeface="Rajdhani" panose="020B0604020202020204" charset="0"/>
              <a:cs typeface="Rajdhani" panose="020B0604020202020204" charset="0"/>
            </a:endParaRPr>
          </a:p>
        </p:txBody>
      </p:sp>
      <p:sp>
        <p:nvSpPr>
          <p:cNvPr id="47" name="Google Shape;513;p26">
            <a:extLst>
              <a:ext uri="{FF2B5EF4-FFF2-40B4-BE49-F238E27FC236}">
                <a16:creationId xmlns:a16="http://schemas.microsoft.com/office/drawing/2014/main" id="{42FA78F7-8E5F-0F6C-665C-0163245AF81D}"/>
              </a:ext>
            </a:extLst>
          </p:cNvPr>
          <p:cNvSpPr txBox="1"/>
          <p:nvPr/>
        </p:nvSpPr>
        <p:spPr>
          <a:xfrm flipH="1">
            <a:off x="6285665" y="3141207"/>
            <a:ext cx="2588314"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b="1" dirty="0">
                <a:solidFill>
                  <a:schemeClr val="lt2"/>
                </a:solidFill>
                <a:latin typeface="Rajdhani"/>
                <a:ea typeface="Rajdhani"/>
                <a:cs typeface="Rajdhani"/>
                <a:sym typeface="Rajdhani"/>
              </a:rPr>
              <a:t>VIDEO GENERATION</a:t>
            </a:r>
            <a:endParaRPr sz="1800" b="1" dirty="0">
              <a:solidFill>
                <a:schemeClr val="lt2"/>
              </a:solidFill>
              <a:latin typeface="Rajdhani"/>
              <a:ea typeface="Rajdhani"/>
              <a:cs typeface="Rajdhani"/>
              <a:sym typeface="Rajdhani"/>
            </a:endParaRPr>
          </a:p>
        </p:txBody>
      </p:sp>
      <p:sp>
        <p:nvSpPr>
          <p:cNvPr id="4" name="TextBox 3">
            <a:extLst>
              <a:ext uri="{FF2B5EF4-FFF2-40B4-BE49-F238E27FC236}">
                <a16:creationId xmlns:a16="http://schemas.microsoft.com/office/drawing/2014/main" id="{63D4C05A-BC72-B8B5-A80C-FECC44B60899}"/>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16</a:t>
            </a:r>
          </a:p>
        </p:txBody>
      </p:sp>
    </p:spTree>
    <p:extLst>
      <p:ext uri="{BB962C8B-B14F-4D97-AF65-F5344CB8AC3E}">
        <p14:creationId xmlns:p14="http://schemas.microsoft.com/office/powerpoint/2010/main" val="32123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3" name="Title 2">
            <a:extLst>
              <a:ext uri="{FF2B5EF4-FFF2-40B4-BE49-F238E27FC236}">
                <a16:creationId xmlns:a16="http://schemas.microsoft.com/office/drawing/2014/main" id="{199F6DE5-81AF-27E8-46D4-00F861783C1B}"/>
              </a:ext>
            </a:extLst>
          </p:cNvPr>
          <p:cNvSpPr>
            <a:spLocks noGrp="1"/>
          </p:cNvSpPr>
          <p:nvPr>
            <p:ph type="title"/>
          </p:nvPr>
        </p:nvSpPr>
        <p:spPr>
          <a:xfrm>
            <a:off x="587578" y="1999050"/>
            <a:ext cx="7704000" cy="572700"/>
          </a:xfrm>
        </p:spPr>
        <p:txBody>
          <a:bodyPr/>
          <a:lstStyle/>
          <a:p>
            <a:r>
              <a:rPr lang="en-IN" sz="8800" dirty="0"/>
              <a:t>THANK YOU</a:t>
            </a:r>
          </a:p>
        </p:txBody>
      </p:sp>
      <p:pic>
        <p:nvPicPr>
          <p:cNvPr id="2" name="Google Shape;766;p69">
            <a:extLst>
              <a:ext uri="{FF2B5EF4-FFF2-40B4-BE49-F238E27FC236}">
                <a16:creationId xmlns:a16="http://schemas.microsoft.com/office/drawing/2014/main" id="{B77AA1C4-0852-8484-81E4-408DD178A328}"/>
              </a:ext>
            </a:extLst>
          </p:cNvPr>
          <p:cNvPicPr preferRelativeResize="0"/>
          <p:nvPr/>
        </p:nvPicPr>
        <p:blipFill rotWithShape="1">
          <a:blip r:embed="rId3">
            <a:alphaModFix/>
          </a:blip>
          <a:srcRect t="6539" b="4602"/>
          <a:stretch/>
        </p:blipFill>
        <p:spPr>
          <a:xfrm>
            <a:off x="3490237" y="523234"/>
            <a:ext cx="2163525" cy="134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53839" y="175065"/>
            <a:ext cx="787179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sz="3000" dirty="0"/>
          </a:p>
        </p:txBody>
      </p:sp>
      <p:sp>
        <p:nvSpPr>
          <p:cNvPr id="65" name="Google Shape;65;p16"/>
          <p:cNvSpPr txBox="1">
            <a:spLocks noGrp="1"/>
          </p:cNvSpPr>
          <p:nvPr>
            <p:ph type="body" idx="1"/>
          </p:nvPr>
        </p:nvSpPr>
        <p:spPr>
          <a:xfrm>
            <a:off x="653840" y="795131"/>
            <a:ext cx="7871792" cy="400550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PROBLEM STATEMENT……………………………………………………………………………..………………………………………….3</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ASSUMPTIONS/HYPOTHESIS………………………………………………………………………………………………...……………4</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EXPLORATORY DATA ANALYSIS………………………………………………………………………………………………………..5-7</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FEATURE ENGINEERING &amp; TRANSFORMATIONS……………………………………………………..……………………………8</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PROPOSED MODEL…………………………………………………………………………………………………..……..……………….9-12</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REGULARIZATION…………………………………………………………………………………………………..…….……………………..13</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RESULTS &amp; LEARNINGS ………………………………………………………….…………………………………………………….14-15</a:t>
            </a:r>
          </a:p>
          <a:p>
            <a:pPr marL="457200" lvl="0" indent="-317500" algn="l" rtl="0">
              <a:spcBef>
                <a:spcPts val="0"/>
              </a:spcBef>
              <a:spcAft>
                <a:spcPts val="0"/>
              </a:spcAft>
              <a:buClr>
                <a:schemeClr val="lt2"/>
              </a:buClr>
              <a:buSzPts val="1400"/>
              <a:buFont typeface="Fira Sans Condensed"/>
              <a:buChar char="●"/>
            </a:pPr>
            <a:endParaRPr lang="en-IN" dirty="0">
              <a:solidFill>
                <a:schemeClr val="lt2"/>
              </a:solidFill>
            </a:endParaRPr>
          </a:p>
          <a:p>
            <a:pPr marL="457200" lvl="0" indent="-317500" algn="l" rtl="0">
              <a:spcBef>
                <a:spcPts val="0"/>
              </a:spcBef>
              <a:spcAft>
                <a:spcPts val="0"/>
              </a:spcAft>
              <a:buClr>
                <a:schemeClr val="lt2"/>
              </a:buClr>
              <a:buSzPts val="1400"/>
              <a:buFont typeface="Fira Sans Condensed"/>
              <a:buChar char="●"/>
            </a:pPr>
            <a:r>
              <a:rPr lang="en-IN" dirty="0">
                <a:solidFill>
                  <a:schemeClr val="lt2"/>
                </a:solidFill>
              </a:rPr>
              <a:t>FUTURE WORK…………………………………………………………………………………………………………………..………………..16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19999" y="2885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PROBLEM STATEMENT</a:t>
            </a:r>
          </a:p>
        </p:txBody>
      </p:sp>
      <p:sp>
        <p:nvSpPr>
          <p:cNvPr id="5" name="TextBox 4">
            <a:extLst>
              <a:ext uri="{FF2B5EF4-FFF2-40B4-BE49-F238E27FC236}">
                <a16:creationId xmlns:a16="http://schemas.microsoft.com/office/drawing/2014/main" id="{CFEE5202-472C-4DB7-1FA2-53BEAFAF12D8}"/>
              </a:ext>
            </a:extLst>
          </p:cNvPr>
          <p:cNvSpPr txBox="1"/>
          <p:nvPr/>
        </p:nvSpPr>
        <p:spPr>
          <a:xfrm>
            <a:off x="636316" y="861238"/>
            <a:ext cx="7871367" cy="3323987"/>
          </a:xfrm>
          <a:prstGeom prst="rect">
            <a:avLst/>
          </a:prstGeom>
          <a:noFill/>
        </p:spPr>
        <p:txBody>
          <a:bodyPr wrap="square">
            <a:spAutoFit/>
          </a:bodyPr>
          <a:lstStyle/>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objective of this project is to utilize Generative Adversarial Networks (GANs) for generating realistic and diverse images of dogs. This undertaking presents a unique challenge due to the absence of any ground truth data for prediction. The generated images will be evaluated based on their realism and their successful classification as dogs.</a:t>
            </a:r>
          </a:p>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choice of dogs as the subject of image generation is driven by two factors. First, the inherent appeal of dogs and their universal appeal across audiences. Second, the complexity and diversity associated with dogs, which can be categorized into numerous sub-categories based on breed, colour, size, etc., offer a challenging yet interesting dataset for image generation. </a:t>
            </a:r>
          </a:p>
          <a:p>
            <a:pPr marL="285750" indent="-285750" algn="just">
              <a:buClr>
                <a:schemeClr val="accent4"/>
              </a:buClr>
              <a:buFont typeface="Wingdings" panose="05000000000000000000" pitchFamily="2" charset="2"/>
              <a:buChar char="Ø"/>
            </a:pPr>
            <a:endParaRPr lang="en-IN" dirty="0">
              <a:solidFill>
                <a:schemeClr val="accent4"/>
              </a:solidFill>
              <a:latin typeface="Rajdhani" panose="020B0604020202020204" charset="0"/>
              <a:cs typeface="Rajdhani" panose="020B0604020202020204" charset="0"/>
            </a:endParaRPr>
          </a:p>
          <a:p>
            <a:pPr marL="285750" indent="-285750" algn="just">
              <a:buClr>
                <a:schemeClr val="accent4"/>
              </a:buClr>
              <a:buFont typeface="Wingdings" panose="05000000000000000000" pitchFamily="2" charset="2"/>
              <a:buChar char="Ø"/>
            </a:pPr>
            <a:r>
              <a:rPr lang="en-IN" dirty="0">
                <a:solidFill>
                  <a:schemeClr val="accent4"/>
                </a:solidFill>
                <a:latin typeface="Rajdhani" panose="020B0604020202020204" charset="0"/>
                <a:cs typeface="Rajdhani" panose="020B0604020202020204" charset="0"/>
              </a:rPr>
              <a:t>The project aims to demonstrate the creative capabilities of GANs, showcasing their potential in generating lifelike images and potentially, creating digital worlds. This project lays the foundation of implementing a basic GAN, which will be implemented on MNIST dataset also, to understand it’s performance on simpler vs complex images.</a:t>
            </a:r>
          </a:p>
        </p:txBody>
      </p:sp>
      <p:sp>
        <p:nvSpPr>
          <p:cNvPr id="3" name="TextBox 2">
            <a:extLst>
              <a:ext uri="{FF2B5EF4-FFF2-40B4-BE49-F238E27FC236}">
                <a16:creationId xmlns:a16="http://schemas.microsoft.com/office/drawing/2014/main" id="{1623F851-2734-8627-823B-9E92208C14DB}"/>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3</a:t>
            </a:r>
          </a:p>
        </p:txBody>
      </p:sp>
    </p:spTree>
    <p:extLst>
      <p:ext uri="{BB962C8B-B14F-4D97-AF65-F5344CB8AC3E}">
        <p14:creationId xmlns:p14="http://schemas.microsoft.com/office/powerpoint/2010/main" val="2953081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1313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ASSUMPTIONS / HYPOTHESIS</a:t>
            </a:r>
          </a:p>
        </p:txBody>
      </p:sp>
      <p:graphicFrame>
        <p:nvGraphicFramePr>
          <p:cNvPr id="24" name="Google Shape;142;p19">
            <a:extLst>
              <a:ext uri="{FF2B5EF4-FFF2-40B4-BE49-F238E27FC236}">
                <a16:creationId xmlns:a16="http://schemas.microsoft.com/office/drawing/2014/main" id="{6FF3BEAD-F699-D7EB-5988-49F3FFBF7AD5}"/>
              </a:ext>
            </a:extLst>
          </p:cNvPr>
          <p:cNvGraphicFramePr/>
          <p:nvPr>
            <p:extLst>
              <p:ext uri="{D42A27DB-BD31-4B8C-83A1-F6EECF244321}">
                <p14:modId xmlns:p14="http://schemas.microsoft.com/office/powerpoint/2010/main" val="1630184828"/>
              </p:ext>
            </p:extLst>
          </p:nvPr>
        </p:nvGraphicFramePr>
        <p:xfrm>
          <a:off x="832850" y="857250"/>
          <a:ext cx="7884000" cy="3444159"/>
        </p:xfrm>
        <a:graphic>
          <a:graphicData uri="http://schemas.openxmlformats.org/drawingml/2006/table">
            <a:tbl>
              <a:tblPr firstRow="1">
                <a:noFill/>
                <a:tableStyleId>{B004678F-FE23-4390-89CA-A3A1C9B8F9EE}</a:tableStyleId>
              </a:tblPr>
              <a:tblGrid>
                <a:gridCol w="2628000">
                  <a:extLst>
                    <a:ext uri="{9D8B030D-6E8A-4147-A177-3AD203B41FA5}">
                      <a16:colId xmlns:a16="http://schemas.microsoft.com/office/drawing/2014/main" val="20000"/>
                    </a:ext>
                  </a:extLst>
                </a:gridCol>
                <a:gridCol w="2628000">
                  <a:extLst>
                    <a:ext uri="{9D8B030D-6E8A-4147-A177-3AD203B41FA5}">
                      <a16:colId xmlns:a16="http://schemas.microsoft.com/office/drawing/2014/main" val="20001"/>
                    </a:ext>
                  </a:extLst>
                </a:gridCol>
                <a:gridCol w="2628000">
                  <a:extLst>
                    <a:ext uri="{9D8B030D-6E8A-4147-A177-3AD203B41FA5}">
                      <a16:colId xmlns:a16="http://schemas.microsoft.com/office/drawing/2014/main" val="20002"/>
                    </a:ext>
                  </a:extLst>
                </a:gridCol>
              </a:tblGrid>
              <a:tr h="564159">
                <a:tc>
                  <a:txBody>
                    <a:bodyPr/>
                    <a:lstStyle/>
                    <a:p>
                      <a:pPr marL="0" lvl="0" indent="0" algn="ctr" rtl="0">
                        <a:spcBef>
                          <a:spcPts val="0"/>
                        </a:spcBef>
                        <a:spcAft>
                          <a:spcPts val="0"/>
                        </a:spcAft>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1. Data Availability</a:t>
                      </a:r>
                      <a:endParaRPr sz="3200" b="1" dirty="0">
                        <a:solidFill>
                          <a:schemeClr val="accent4"/>
                        </a:solidFill>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2. Image Quality</a:t>
                      </a:r>
                      <a:endParaRPr sz="1800" b="1" i="0" u="none" strike="noStrike" cap="none" dirty="0">
                        <a:solidFill>
                          <a:schemeClr val="accent4"/>
                        </a:solidFill>
                        <a:effectLst/>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IN" sz="1800" b="1" i="0" u="none" strike="noStrike" cap="none" dirty="0">
                          <a:solidFill>
                            <a:schemeClr val="accent4"/>
                          </a:solidFill>
                          <a:effectLst/>
                          <a:latin typeface="Rajdhani" panose="020B0604020202020204" charset="0"/>
                          <a:ea typeface="Arial"/>
                          <a:cs typeface="Rajdhani" panose="020B0604020202020204" charset="0"/>
                          <a:sym typeface="Arial"/>
                        </a:rPr>
                        <a:t>3. Performance of GANs</a:t>
                      </a:r>
                      <a:endParaRPr lang="en-IN" sz="1800" b="1" i="0" u="none" strike="noStrike" cap="none" dirty="0">
                        <a:solidFill>
                          <a:schemeClr val="accent4"/>
                        </a:solidFill>
                        <a:effectLst/>
                        <a:latin typeface="Rajdhani" panose="020B0604020202020204" charset="0"/>
                        <a:ea typeface="Rajdhani"/>
                        <a:cs typeface="Rajdhani" panose="020B0604020202020204" charset="0"/>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2880000">
                <a:tc>
                  <a:txBody>
                    <a:bodyPr/>
                    <a:lstStyle/>
                    <a:p>
                      <a:pPr marL="139700" lvl="0" indent="0" algn="just" rtl="0">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The project assumes that enough diverse and representative dog images are available for training the GAN model. This includes variety in breed, color, size, pose, and environment.</a:t>
                      </a:r>
                      <a:endParaRPr sz="1600" dirty="0">
                        <a:solidFill>
                          <a:schemeClr val="accent4"/>
                        </a:solidFill>
                        <a:latin typeface="Rajdhani" panose="020B0604020202020204" charset="0"/>
                        <a:ea typeface="Fira Sans Condensed"/>
                        <a:cs typeface="Rajdhani" panose="020B0604020202020204" charset="0"/>
                        <a:sym typeface="Fira Sans Condense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139700" marR="0" lvl="0" indent="0" algn="just" rtl="0">
                        <a:lnSpc>
                          <a:spcPct val="100000"/>
                        </a:lnSpc>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The quality of the generated images will be high enough to be convincingly classified as dogs. This involves not only the general shape and form of dogs, but also more detailed features such as fur texture and eye color.</a:t>
                      </a:r>
                      <a:endParaRPr sz="1600" b="0" i="0" u="none" strike="noStrike" cap="none" dirty="0">
                        <a:solidFill>
                          <a:schemeClr val="accent4"/>
                        </a:solidFill>
                        <a:effectLst/>
                        <a:latin typeface="Rajdhani" panose="020B0604020202020204" charset="0"/>
                        <a:ea typeface="Fira Sans Condensed"/>
                        <a:cs typeface="Rajdhani" panose="020B0604020202020204" charset="0"/>
                        <a:sym typeface="Fira Sans Condensed"/>
                      </a:endParaRPr>
                    </a:p>
                  </a:txBody>
                  <a:tcP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139700" marR="0" lvl="0" indent="0" algn="just" rtl="0">
                        <a:lnSpc>
                          <a:spcPct val="100000"/>
                        </a:lnSpc>
                        <a:spcBef>
                          <a:spcPts val="0"/>
                        </a:spcBef>
                        <a:spcAft>
                          <a:spcPts val="0"/>
                        </a:spcAft>
                        <a:buClr>
                          <a:schemeClr val="lt2"/>
                        </a:buClr>
                        <a:buSzPts val="1400"/>
                        <a:buFont typeface="Fira Sans Condensed"/>
                        <a:buNone/>
                      </a:pPr>
                      <a:r>
                        <a:rPr lang="en-US" sz="1600" b="0" i="0" u="none" strike="noStrike" cap="none" dirty="0">
                          <a:solidFill>
                            <a:schemeClr val="accent4"/>
                          </a:solidFill>
                          <a:effectLst/>
                          <a:latin typeface="Rajdhani" panose="020B0604020202020204" charset="0"/>
                          <a:ea typeface="Arial"/>
                          <a:cs typeface="Rajdhani" panose="020B0604020202020204" charset="0"/>
                          <a:sym typeface="Arial"/>
                        </a:rPr>
                        <a:t>It is assumed that GANs will be effective in generating realistic and diverse images of dogs. The success of this project hinges on the effectiveness of GANs in mimicking the intricate features of different dog breeds.</a:t>
                      </a:r>
                      <a:endParaRPr sz="1600" b="0" i="0" u="none" strike="noStrike" cap="none" dirty="0">
                        <a:solidFill>
                          <a:schemeClr val="accent4"/>
                        </a:solidFill>
                        <a:effectLst/>
                        <a:latin typeface="Rajdhani" panose="020B0604020202020204" charset="0"/>
                        <a:ea typeface="Fira Sans Condensed"/>
                        <a:cs typeface="Rajdhani" panose="020B0604020202020204" charset="0"/>
                        <a:sym typeface="Fira Sans Condense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F44E271A-1A0E-7D69-1916-81D1D9FFC37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4</a:t>
            </a:r>
          </a:p>
        </p:txBody>
      </p:sp>
    </p:spTree>
    <p:extLst>
      <p:ext uri="{BB962C8B-B14F-4D97-AF65-F5344CB8AC3E}">
        <p14:creationId xmlns:p14="http://schemas.microsoft.com/office/powerpoint/2010/main" val="314179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282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pic>
        <p:nvPicPr>
          <p:cNvPr id="1026" name="Picture 2">
            <a:extLst>
              <a:ext uri="{FF2B5EF4-FFF2-40B4-BE49-F238E27FC236}">
                <a16:creationId xmlns:a16="http://schemas.microsoft.com/office/drawing/2014/main" id="{9D709900-39A4-658D-70A4-D7E3D6017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03" y="2872646"/>
            <a:ext cx="8648700" cy="185887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20;p21">
            <a:extLst>
              <a:ext uri="{FF2B5EF4-FFF2-40B4-BE49-F238E27FC236}">
                <a16:creationId xmlns:a16="http://schemas.microsoft.com/office/drawing/2014/main" id="{6BC5A1BF-2704-1397-AB84-2B06CC39EF97}"/>
              </a:ext>
            </a:extLst>
          </p:cNvPr>
          <p:cNvSpPr txBox="1"/>
          <p:nvPr/>
        </p:nvSpPr>
        <p:spPr>
          <a:xfrm flipH="1">
            <a:off x="4208373" y="1267196"/>
            <a:ext cx="2116227" cy="117425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algn="ctr"/>
            <a:r>
              <a:rPr lang="en-IN" sz="2400" b="1" dirty="0">
                <a:solidFill>
                  <a:schemeClr val="accent5">
                    <a:lumMod val="50000"/>
                    <a:lumOff val="50000"/>
                  </a:schemeClr>
                </a:solidFill>
                <a:latin typeface="Rajdhani"/>
                <a:cs typeface="Rajdhani"/>
              </a:rPr>
              <a:t>20,655</a:t>
            </a:r>
          </a:p>
          <a:p>
            <a:pPr algn="ctr"/>
            <a:r>
              <a:rPr lang="en-IN" sz="2400" b="1" dirty="0">
                <a:solidFill>
                  <a:schemeClr val="accent5">
                    <a:lumMod val="50000"/>
                    <a:lumOff val="50000"/>
                  </a:schemeClr>
                </a:solidFill>
                <a:latin typeface="Rajdhani"/>
                <a:cs typeface="Rajdhani"/>
                <a:sym typeface="Rajdhani"/>
              </a:rPr>
              <a:t>IMAGE FILES (.JPG)</a:t>
            </a:r>
            <a:endParaRPr lang="en" sz="2400" b="1" dirty="0">
              <a:solidFill>
                <a:schemeClr val="accent5">
                  <a:lumMod val="50000"/>
                  <a:lumOff val="50000"/>
                </a:schemeClr>
              </a:solidFill>
              <a:latin typeface="Rajdhani"/>
              <a:cs typeface="Rajdhani"/>
              <a:sym typeface="Rajdhani"/>
            </a:endParaRP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20000" y="411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A. DATA SOURCE OVERVIEW</a:t>
            </a:r>
          </a:p>
        </p:txBody>
      </p:sp>
      <p:pic>
        <p:nvPicPr>
          <p:cNvPr id="1028" name="Picture 4">
            <a:extLst>
              <a:ext uri="{FF2B5EF4-FFF2-40B4-BE49-F238E27FC236}">
                <a16:creationId xmlns:a16="http://schemas.microsoft.com/office/drawing/2014/main" id="{7DFA0930-27A3-DC68-FEC1-41D633181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267196"/>
            <a:ext cx="3505200" cy="118499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0;p21">
            <a:extLst>
              <a:ext uri="{FF2B5EF4-FFF2-40B4-BE49-F238E27FC236}">
                <a16:creationId xmlns:a16="http://schemas.microsoft.com/office/drawing/2014/main" id="{5A23C29E-AB59-DE06-8CAE-9D4632049401}"/>
              </a:ext>
            </a:extLst>
          </p:cNvPr>
          <p:cNvSpPr txBox="1"/>
          <p:nvPr/>
        </p:nvSpPr>
        <p:spPr>
          <a:xfrm flipH="1">
            <a:off x="-293598" y="2158754"/>
            <a:ext cx="2544856" cy="1158727"/>
          </a:xfrm>
          <a:prstGeom prst="rect">
            <a:avLst/>
          </a:prstGeom>
          <a:noFill/>
          <a:ln>
            <a:noFill/>
          </a:ln>
        </p:spPr>
        <p:txBody>
          <a:bodyPr spcFirstLastPara="1" wrap="square" lIns="91425" tIns="91425" rIns="91425" bIns="91425" anchor="ctr" anchorCtr="0">
            <a:noAutofit/>
          </a:bodyPr>
          <a:lstStyle/>
          <a:p>
            <a:pPr algn="ctr"/>
            <a:r>
              <a:rPr lang="en" sz="1800" b="1" dirty="0">
                <a:solidFill>
                  <a:schemeClr val="lt2"/>
                </a:solidFill>
                <a:latin typeface="Rajdhani"/>
                <a:cs typeface="Rajdhani"/>
                <a:sym typeface="Rajdhani"/>
              </a:rPr>
              <a:t>SAMPLE IMAGES</a:t>
            </a:r>
          </a:p>
        </p:txBody>
      </p:sp>
      <p:sp>
        <p:nvSpPr>
          <p:cNvPr id="6" name="Google Shape;220;p21">
            <a:extLst>
              <a:ext uri="{FF2B5EF4-FFF2-40B4-BE49-F238E27FC236}">
                <a16:creationId xmlns:a16="http://schemas.microsoft.com/office/drawing/2014/main" id="{1F3844C1-9146-F84A-5029-FE50B0C10335}"/>
              </a:ext>
            </a:extLst>
          </p:cNvPr>
          <p:cNvSpPr txBox="1"/>
          <p:nvPr/>
        </p:nvSpPr>
        <p:spPr>
          <a:xfrm flipH="1">
            <a:off x="-382681" y="568834"/>
            <a:ext cx="2544856" cy="1158727"/>
          </a:xfrm>
          <a:prstGeom prst="rect">
            <a:avLst/>
          </a:prstGeom>
          <a:noFill/>
          <a:ln>
            <a:noFill/>
          </a:ln>
        </p:spPr>
        <p:txBody>
          <a:bodyPr spcFirstLastPara="1" wrap="square" lIns="91425" tIns="91425" rIns="91425" bIns="91425" anchor="ctr" anchorCtr="0">
            <a:noAutofit/>
          </a:bodyPr>
          <a:lstStyle/>
          <a:p>
            <a:pPr algn="ctr"/>
            <a:r>
              <a:rPr lang="en" sz="1800" b="1" dirty="0">
                <a:solidFill>
                  <a:schemeClr val="lt2"/>
                </a:solidFill>
                <a:latin typeface="Rajdhani"/>
                <a:cs typeface="Rajdhani"/>
                <a:sym typeface="Rajdhani"/>
              </a:rPr>
              <a:t>DATA SOURCE</a:t>
            </a:r>
          </a:p>
        </p:txBody>
      </p:sp>
      <p:sp>
        <p:nvSpPr>
          <p:cNvPr id="7" name="Google Shape;220;p21">
            <a:extLst>
              <a:ext uri="{FF2B5EF4-FFF2-40B4-BE49-F238E27FC236}">
                <a16:creationId xmlns:a16="http://schemas.microsoft.com/office/drawing/2014/main" id="{061B9AF8-C9F3-321B-4CEC-FB35F5B76727}"/>
              </a:ext>
            </a:extLst>
          </p:cNvPr>
          <p:cNvSpPr txBox="1"/>
          <p:nvPr/>
        </p:nvSpPr>
        <p:spPr>
          <a:xfrm flipH="1">
            <a:off x="6780123" y="1277933"/>
            <a:ext cx="2116227" cy="117425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algn="ctr"/>
            <a:r>
              <a:rPr lang="en-IN" sz="2000" b="1" dirty="0">
                <a:solidFill>
                  <a:schemeClr val="accent5">
                    <a:lumMod val="50000"/>
                    <a:lumOff val="50000"/>
                  </a:schemeClr>
                </a:solidFill>
                <a:latin typeface="Rajdhani"/>
                <a:cs typeface="Rajdhani"/>
              </a:rPr>
              <a:t>120 DOG BREEEDS (.xml annotation files)</a:t>
            </a:r>
            <a:endParaRPr lang="en" sz="2000" b="1" dirty="0">
              <a:solidFill>
                <a:schemeClr val="accent5">
                  <a:lumMod val="50000"/>
                  <a:lumOff val="50000"/>
                </a:schemeClr>
              </a:solidFill>
              <a:latin typeface="Rajdhani"/>
              <a:cs typeface="Rajdhani"/>
              <a:sym typeface="Rajdhani"/>
            </a:endParaRPr>
          </a:p>
        </p:txBody>
      </p:sp>
      <p:sp>
        <p:nvSpPr>
          <p:cNvPr id="8" name="TextBox 7">
            <a:extLst>
              <a:ext uri="{FF2B5EF4-FFF2-40B4-BE49-F238E27FC236}">
                <a16:creationId xmlns:a16="http://schemas.microsoft.com/office/drawing/2014/main" id="{9962F995-A8F9-3CBF-4558-8E663A5E8FD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5</a:t>
            </a:r>
          </a:p>
        </p:txBody>
      </p:sp>
      <p:sp>
        <p:nvSpPr>
          <p:cNvPr id="10" name="TextBox 9">
            <a:extLst>
              <a:ext uri="{FF2B5EF4-FFF2-40B4-BE49-F238E27FC236}">
                <a16:creationId xmlns:a16="http://schemas.microsoft.com/office/drawing/2014/main" id="{46893143-21F9-FEE7-2DEF-869E640905B6}"/>
              </a:ext>
            </a:extLst>
          </p:cNvPr>
          <p:cNvSpPr txBox="1"/>
          <p:nvPr/>
        </p:nvSpPr>
        <p:spPr>
          <a:xfrm>
            <a:off x="247650" y="4857812"/>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5">
                  <a:extLst>
                    <a:ext uri="{A12FA001-AC4F-418D-AE19-62706E023703}">
                      <ahyp:hlinkClr xmlns:ahyp="http://schemas.microsoft.com/office/drawing/2018/hyperlinkcolor" val="tx"/>
                    </a:ext>
                  </a:extLst>
                </a:hlinkClick>
              </a:rPr>
              <a:t>https://github.com/sohi-g/image-generation/pre-processing/Pre-Processing.ipynb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425217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77150" y="-13437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77150" y="32599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B. PRE-PROCESSING</a:t>
            </a:r>
          </a:p>
        </p:txBody>
      </p:sp>
      <p:grpSp>
        <p:nvGrpSpPr>
          <p:cNvPr id="9" name="Google Shape;155;p20">
            <a:extLst>
              <a:ext uri="{FF2B5EF4-FFF2-40B4-BE49-F238E27FC236}">
                <a16:creationId xmlns:a16="http://schemas.microsoft.com/office/drawing/2014/main" id="{4CFAEB5D-326A-B1ED-1298-5DC0EF886E3F}"/>
              </a:ext>
            </a:extLst>
          </p:cNvPr>
          <p:cNvGrpSpPr/>
          <p:nvPr/>
        </p:nvGrpSpPr>
        <p:grpSpPr>
          <a:xfrm rot="-5400000">
            <a:off x="33941" y="2436008"/>
            <a:ext cx="652485" cy="577125"/>
            <a:chOff x="6069423" y="2891892"/>
            <a:chExt cx="362321" cy="364231"/>
          </a:xfrm>
        </p:grpSpPr>
        <p:sp>
          <p:nvSpPr>
            <p:cNvPr id="10" name="Google Shape;156;p20">
              <a:extLst>
                <a:ext uri="{FF2B5EF4-FFF2-40B4-BE49-F238E27FC236}">
                  <a16:creationId xmlns:a16="http://schemas.microsoft.com/office/drawing/2014/main" id="{C6C9F2AB-8E27-58E0-2E28-AA4C9A2E1576}"/>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20">
              <a:extLst>
                <a:ext uri="{FF2B5EF4-FFF2-40B4-BE49-F238E27FC236}">
                  <a16:creationId xmlns:a16="http://schemas.microsoft.com/office/drawing/2014/main" id="{8EEA5241-4FE4-F413-B32D-5D9D3A74138D}"/>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8;p20">
              <a:extLst>
                <a:ext uri="{FF2B5EF4-FFF2-40B4-BE49-F238E27FC236}">
                  <a16:creationId xmlns:a16="http://schemas.microsoft.com/office/drawing/2014/main" id="{3EDFCAB8-CD23-06C1-2B96-3B968A336064}"/>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p20">
              <a:extLst>
                <a:ext uri="{FF2B5EF4-FFF2-40B4-BE49-F238E27FC236}">
                  <a16:creationId xmlns:a16="http://schemas.microsoft.com/office/drawing/2014/main" id="{EDF72713-E177-978B-7EF8-5B36ED85FEF3}"/>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p20">
              <a:extLst>
                <a:ext uri="{FF2B5EF4-FFF2-40B4-BE49-F238E27FC236}">
                  <a16:creationId xmlns:a16="http://schemas.microsoft.com/office/drawing/2014/main" id="{D63F1585-EA7D-AB75-9FA1-4E1805D68446}"/>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p20">
              <a:extLst>
                <a:ext uri="{FF2B5EF4-FFF2-40B4-BE49-F238E27FC236}">
                  <a16:creationId xmlns:a16="http://schemas.microsoft.com/office/drawing/2014/main" id="{FD21E9A5-3A1E-C6BE-38D3-C0E627B43B39}"/>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2;p20">
            <a:extLst>
              <a:ext uri="{FF2B5EF4-FFF2-40B4-BE49-F238E27FC236}">
                <a16:creationId xmlns:a16="http://schemas.microsoft.com/office/drawing/2014/main" id="{981E5E92-466C-51E1-C923-F2A24489A546}"/>
              </a:ext>
            </a:extLst>
          </p:cNvPr>
          <p:cNvSpPr/>
          <p:nvPr/>
        </p:nvSpPr>
        <p:spPr>
          <a:xfrm rot="-5400000">
            <a:off x="-75263" y="1576809"/>
            <a:ext cx="3825038" cy="2295525"/>
          </a:xfrm>
          <a:prstGeom prst="rect">
            <a:avLst/>
          </a:prstGeom>
          <a:noFill/>
          <a:ln w="19050" cap="flat" cmpd="sng">
            <a:solidFill>
              <a:schemeClr val="lt2"/>
            </a:solidFill>
            <a:prstDash val="solid"/>
            <a:round/>
            <a:headEnd type="none" w="sm" len="sm"/>
            <a:tailEnd type="none" w="sm" len="sm"/>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IMAGE RESCALING AND CROPPING  </a:t>
            </a:r>
            <a:r>
              <a:rPr lang="en-US" sz="2400" b="1" dirty="0">
                <a:solidFill>
                  <a:schemeClr val="lt2"/>
                </a:solidFill>
                <a:latin typeface="Rajdhani"/>
                <a:cs typeface="Rajdhani"/>
              </a:rPr>
              <a:t>BASED ON BOUNDING BOX ANNOTATIONS</a:t>
            </a:r>
            <a:r>
              <a:rPr lang="en" sz="2400" b="1" dirty="0">
                <a:solidFill>
                  <a:schemeClr val="lt2"/>
                </a:solidFill>
                <a:latin typeface="Rajdhani"/>
                <a:cs typeface="Rajdhani"/>
                <a:sym typeface="Rajdhani"/>
              </a:rPr>
              <a:t> </a:t>
            </a:r>
            <a:endParaRPr sz="2400" b="1" dirty="0">
              <a:solidFill>
                <a:schemeClr val="lt2"/>
              </a:solidFill>
              <a:latin typeface="Rajdhani"/>
              <a:cs typeface="Rajdhani"/>
              <a:sym typeface="Rajdhani"/>
            </a:endParaRPr>
          </a:p>
        </p:txBody>
      </p:sp>
      <p:cxnSp>
        <p:nvCxnSpPr>
          <p:cNvPr id="17" name="Google Shape;163;p20">
            <a:extLst>
              <a:ext uri="{FF2B5EF4-FFF2-40B4-BE49-F238E27FC236}">
                <a16:creationId xmlns:a16="http://schemas.microsoft.com/office/drawing/2014/main" id="{DEDA7DEF-A797-FF8A-240C-18C611249265}"/>
              </a:ext>
            </a:extLst>
          </p:cNvPr>
          <p:cNvCxnSpPr>
            <a:cxnSpLocks/>
            <a:stCxn id="16" idx="2"/>
          </p:cNvCxnSpPr>
          <p:nvPr/>
        </p:nvCxnSpPr>
        <p:spPr>
          <a:xfrm flipV="1">
            <a:off x="2985019" y="1817002"/>
            <a:ext cx="962024" cy="907570"/>
          </a:xfrm>
          <a:prstGeom prst="bentConnector3">
            <a:avLst>
              <a:gd name="adj1" fmla="val 50000"/>
            </a:avLst>
          </a:prstGeom>
          <a:noFill/>
          <a:ln w="19050" cap="flat" cmpd="sng">
            <a:solidFill>
              <a:schemeClr val="lt2"/>
            </a:solidFill>
            <a:prstDash val="dash"/>
            <a:round/>
            <a:headEnd type="none" w="med" len="med"/>
            <a:tailEnd type="oval" w="med" len="med"/>
          </a:ln>
        </p:spPr>
      </p:cxnSp>
      <p:cxnSp>
        <p:nvCxnSpPr>
          <p:cNvPr id="18" name="Google Shape;165;p20">
            <a:extLst>
              <a:ext uri="{FF2B5EF4-FFF2-40B4-BE49-F238E27FC236}">
                <a16:creationId xmlns:a16="http://schemas.microsoft.com/office/drawing/2014/main" id="{8EC25524-20BD-37D9-BD3B-599868EE60F4}"/>
              </a:ext>
            </a:extLst>
          </p:cNvPr>
          <p:cNvCxnSpPr>
            <a:cxnSpLocks/>
            <a:stCxn id="16" idx="2"/>
          </p:cNvCxnSpPr>
          <p:nvPr/>
        </p:nvCxnSpPr>
        <p:spPr>
          <a:xfrm>
            <a:off x="2985019" y="2724572"/>
            <a:ext cx="962024" cy="702155"/>
          </a:xfrm>
          <a:prstGeom prst="bentConnector3">
            <a:avLst>
              <a:gd name="adj1" fmla="val 50000"/>
            </a:avLst>
          </a:prstGeom>
          <a:noFill/>
          <a:ln w="19050" cap="flat" cmpd="sng">
            <a:solidFill>
              <a:schemeClr val="lt2"/>
            </a:solidFill>
            <a:prstDash val="dash"/>
            <a:round/>
            <a:headEnd type="none" w="med" len="med"/>
            <a:tailEnd type="oval" w="med" len="med"/>
          </a:ln>
        </p:spPr>
      </p:cxnSp>
      <p:pic>
        <p:nvPicPr>
          <p:cNvPr id="1028" name="Picture 4">
            <a:extLst>
              <a:ext uri="{FF2B5EF4-FFF2-40B4-BE49-F238E27FC236}">
                <a16:creationId xmlns:a16="http://schemas.microsoft.com/office/drawing/2014/main" id="{A6C202D8-F648-C6E4-040F-72DD7FB63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41" y="812053"/>
            <a:ext cx="4767263" cy="1215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BD6C522-BAE3-BA34-5827-0C1103193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41" y="2116632"/>
            <a:ext cx="4767263" cy="12158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1A3AC8-FD37-6D8C-7687-73AE9C568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640" y="3421211"/>
            <a:ext cx="4767263" cy="1215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6E3783-AC33-9750-51CE-4C9D9BEA92BF}"/>
              </a:ext>
            </a:extLst>
          </p:cNvPr>
          <p:cNvSpPr txBox="1"/>
          <p:nvPr/>
        </p:nvSpPr>
        <p:spPr>
          <a:xfrm>
            <a:off x="8841922" y="4569840"/>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6</a:t>
            </a:r>
          </a:p>
        </p:txBody>
      </p:sp>
      <p:sp>
        <p:nvSpPr>
          <p:cNvPr id="5" name="TextBox 4">
            <a:extLst>
              <a:ext uri="{FF2B5EF4-FFF2-40B4-BE49-F238E27FC236}">
                <a16:creationId xmlns:a16="http://schemas.microsoft.com/office/drawing/2014/main" id="{92B27D79-360C-40C7-EC14-5234E1ECA380}"/>
              </a:ext>
            </a:extLst>
          </p:cNvPr>
          <p:cNvSpPr txBox="1"/>
          <p:nvPr/>
        </p:nvSpPr>
        <p:spPr>
          <a:xfrm>
            <a:off x="5371769" y="4637091"/>
            <a:ext cx="2645229"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Sample Processed Images</a:t>
            </a:r>
          </a:p>
        </p:txBody>
      </p:sp>
      <p:sp>
        <p:nvSpPr>
          <p:cNvPr id="7" name="TextBox 6">
            <a:extLst>
              <a:ext uri="{FF2B5EF4-FFF2-40B4-BE49-F238E27FC236}">
                <a16:creationId xmlns:a16="http://schemas.microsoft.com/office/drawing/2014/main" id="{65085099-A7AF-C385-820F-16C23FF73E4E}"/>
              </a:ext>
            </a:extLst>
          </p:cNvPr>
          <p:cNvSpPr txBox="1"/>
          <p:nvPr/>
        </p:nvSpPr>
        <p:spPr>
          <a:xfrm>
            <a:off x="247650" y="4857812"/>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6">
                  <a:extLst>
                    <a:ext uri="{A12FA001-AC4F-418D-AE19-62706E023703}">
                      <ahyp:hlinkClr xmlns:ahyp="http://schemas.microsoft.com/office/drawing/2018/hyperlinkcolor" val="tx"/>
                    </a:ext>
                  </a:extLst>
                </a:hlinkClick>
              </a:rPr>
              <a:t>https://github.com/sohi-g/image-generation/pre-processing/Pre-Processing.ipynb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409021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1017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EXPLORATORY DATA ANALYSIS</a:t>
            </a:r>
          </a:p>
        </p:txBody>
      </p:sp>
      <p:sp>
        <p:nvSpPr>
          <p:cNvPr id="4" name="Google Shape;154;p20">
            <a:extLst>
              <a:ext uri="{FF2B5EF4-FFF2-40B4-BE49-F238E27FC236}">
                <a16:creationId xmlns:a16="http://schemas.microsoft.com/office/drawing/2014/main" id="{9A72EC7A-4C72-BCE3-701D-705761A48448}"/>
              </a:ext>
            </a:extLst>
          </p:cNvPr>
          <p:cNvSpPr txBox="1">
            <a:spLocks/>
          </p:cNvSpPr>
          <p:nvPr/>
        </p:nvSpPr>
        <p:spPr>
          <a:xfrm>
            <a:off x="720000" y="3586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C. INSIGHTS DISCOVERY</a:t>
            </a:r>
          </a:p>
        </p:txBody>
      </p:sp>
      <p:pic>
        <p:nvPicPr>
          <p:cNvPr id="1026" name="Picture 2">
            <a:extLst>
              <a:ext uri="{FF2B5EF4-FFF2-40B4-BE49-F238E27FC236}">
                <a16:creationId xmlns:a16="http://schemas.microsoft.com/office/drawing/2014/main" id="{DC642B28-98BB-13C2-9FEA-7EE05BCD4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27" y="931349"/>
            <a:ext cx="4393973" cy="2905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39858E-835E-CC2A-2819-18FC096F83C0}"/>
              </a:ext>
            </a:extLst>
          </p:cNvPr>
          <p:cNvSpPr txBox="1"/>
          <p:nvPr/>
        </p:nvSpPr>
        <p:spPr>
          <a:xfrm>
            <a:off x="8784772" y="4645479"/>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7</a:t>
            </a:r>
          </a:p>
        </p:txBody>
      </p:sp>
      <p:sp>
        <p:nvSpPr>
          <p:cNvPr id="5" name="TextBox 4">
            <a:extLst>
              <a:ext uri="{FF2B5EF4-FFF2-40B4-BE49-F238E27FC236}">
                <a16:creationId xmlns:a16="http://schemas.microsoft.com/office/drawing/2014/main" id="{3E987CFA-A05C-39E2-B84C-B7D45204F270}"/>
              </a:ext>
            </a:extLst>
          </p:cNvPr>
          <p:cNvSpPr txBox="1"/>
          <p:nvPr/>
        </p:nvSpPr>
        <p:spPr>
          <a:xfrm>
            <a:off x="1036533" y="3837213"/>
            <a:ext cx="2939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Dogs Breed Distribution across 120 types</a:t>
            </a:r>
          </a:p>
        </p:txBody>
      </p:sp>
      <p:sp>
        <p:nvSpPr>
          <p:cNvPr id="6" name="TextBox 5">
            <a:extLst>
              <a:ext uri="{FF2B5EF4-FFF2-40B4-BE49-F238E27FC236}">
                <a16:creationId xmlns:a16="http://schemas.microsoft.com/office/drawing/2014/main" id="{2DF0E30B-A485-9678-5FAD-29C6CBA7263F}"/>
              </a:ext>
            </a:extLst>
          </p:cNvPr>
          <p:cNvSpPr txBox="1"/>
          <p:nvPr/>
        </p:nvSpPr>
        <p:spPr>
          <a:xfrm>
            <a:off x="178026" y="4014564"/>
            <a:ext cx="4393974" cy="738664"/>
          </a:xfrm>
          <a:prstGeom prst="rect">
            <a:avLst/>
          </a:prstGeom>
          <a:noFill/>
          <a:ln>
            <a:noFill/>
          </a:ln>
        </p:spPr>
        <p:txBody>
          <a:bodyPr wrap="square">
            <a:spAutoFit/>
          </a:bodyPr>
          <a:lstStyle/>
          <a:p>
            <a:pPr algn="just"/>
            <a:r>
              <a:rPr lang="en-IN" dirty="0">
                <a:solidFill>
                  <a:schemeClr val="tx2"/>
                </a:solidFill>
                <a:latin typeface="Rajdhani" panose="020B0604020202020204" charset="0"/>
                <a:cs typeface="Rajdhani" panose="020B0604020202020204" charset="0"/>
              </a:rPr>
              <a:t>There is no bias towards in any specific breed type. All breeds have comparable number of images for training. Thus, there is no class imbalance.</a:t>
            </a:r>
          </a:p>
        </p:txBody>
      </p:sp>
      <p:pic>
        <p:nvPicPr>
          <p:cNvPr id="3074" name="Picture 2">
            <a:extLst>
              <a:ext uri="{FF2B5EF4-FFF2-40B4-BE49-F238E27FC236}">
                <a16:creationId xmlns:a16="http://schemas.microsoft.com/office/drawing/2014/main" id="{A6003288-C338-1084-0882-D03B59025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121" y="931349"/>
            <a:ext cx="4238852" cy="29058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C97065-1B24-C8D2-3215-B98902B870CC}"/>
              </a:ext>
            </a:extLst>
          </p:cNvPr>
          <p:cNvSpPr txBox="1"/>
          <p:nvPr/>
        </p:nvSpPr>
        <p:spPr>
          <a:xfrm>
            <a:off x="5484525" y="3825847"/>
            <a:ext cx="2939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Pixel Distribution</a:t>
            </a:r>
          </a:p>
        </p:txBody>
      </p:sp>
      <p:sp>
        <p:nvSpPr>
          <p:cNvPr id="8" name="TextBox 7">
            <a:extLst>
              <a:ext uri="{FF2B5EF4-FFF2-40B4-BE49-F238E27FC236}">
                <a16:creationId xmlns:a16="http://schemas.microsoft.com/office/drawing/2014/main" id="{DD64E151-BB41-C3E7-F0B1-40205F0E6F1B}"/>
              </a:ext>
            </a:extLst>
          </p:cNvPr>
          <p:cNvSpPr txBox="1"/>
          <p:nvPr/>
        </p:nvSpPr>
        <p:spPr>
          <a:xfrm>
            <a:off x="4727121" y="4014564"/>
            <a:ext cx="4238852" cy="954107"/>
          </a:xfrm>
          <a:prstGeom prst="rect">
            <a:avLst/>
          </a:prstGeom>
          <a:noFill/>
          <a:ln>
            <a:noFill/>
          </a:ln>
        </p:spPr>
        <p:txBody>
          <a:bodyPr wrap="square">
            <a:spAutoFit/>
          </a:bodyPr>
          <a:lstStyle/>
          <a:p>
            <a:pPr algn="just"/>
            <a:r>
              <a:rPr lang="en-IN" dirty="0">
                <a:solidFill>
                  <a:schemeClr val="tx2"/>
                </a:solidFill>
                <a:latin typeface="Rajdhani" panose="020B0604020202020204" charset="0"/>
                <a:cs typeface="Rajdhani" panose="020B0604020202020204" charset="0"/>
              </a:rPr>
              <a:t>Color histograms are plotted to understand if there is any dominant </a:t>
            </a:r>
            <a:r>
              <a:rPr lang="en-IN" dirty="0" err="1">
                <a:solidFill>
                  <a:schemeClr val="tx2"/>
                </a:solidFill>
                <a:latin typeface="Rajdhani" panose="020B0604020202020204" charset="0"/>
                <a:cs typeface="Rajdhani" panose="020B0604020202020204" charset="0"/>
              </a:rPr>
              <a:t>color</a:t>
            </a:r>
            <a:r>
              <a:rPr lang="en-IN" dirty="0">
                <a:solidFill>
                  <a:schemeClr val="tx2"/>
                </a:solidFill>
                <a:latin typeface="Rajdhani" panose="020B0604020202020204" charset="0"/>
                <a:cs typeface="Rajdhani" panose="020B0604020202020204" charset="0"/>
              </a:rPr>
              <a:t> of breed which might impact the model training, but it turned out all </a:t>
            </a:r>
            <a:r>
              <a:rPr lang="en-IN" dirty="0" err="1">
                <a:solidFill>
                  <a:schemeClr val="tx2"/>
                </a:solidFill>
                <a:latin typeface="Rajdhani" panose="020B0604020202020204" charset="0"/>
                <a:cs typeface="Rajdhani" panose="020B0604020202020204" charset="0"/>
              </a:rPr>
              <a:t>colors</a:t>
            </a:r>
            <a:r>
              <a:rPr lang="en-IN" dirty="0">
                <a:solidFill>
                  <a:schemeClr val="tx2"/>
                </a:solidFill>
                <a:latin typeface="Rajdhani" panose="020B0604020202020204" charset="0"/>
                <a:cs typeface="Rajdhani" panose="020B0604020202020204" charset="0"/>
              </a:rPr>
              <a:t> are decently spread across in the dataset.</a:t>
            </a:r>
          </a:p>
        </p:txBody>
      </p:sp>
      <p:sp>
        <p:nvSpPr>
          <p:cNvPr id="10" name="TextBox 9">
            <a:extLst>
              <a:ext uri="{FF2B5EF4-FFF2-40B4-BE49-F238E27FC236}">
                <a16:creationId xmlns:a16="http://schemas.microsoft.com/office/drawing/2014/main" id="{619FA408-867A-7451-E91F-8936BDA840E8}"/>
              </a:ext>
            </a:extLst>
          </p:cNvPr>
          <p:cNvSpPr txBox="1"/>
          <p:nvPr/>
        </p:nvSpPr>
        <p:spPr>
          <a:xfrm>
            <a:off x="247650" y="4857812"/>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5"/>
              </a:rPr>
              <a:t>https://github.com/sohi-g/image-generation/insights-discovery/Insights-Discovery.ipynb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428630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59635" y="235171"/>
            <a:ext cx="902473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40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3600" dirty="0"/>
              <a:t>FEATURE ENGINEERING &amp; TRANSFORMATIONS</a:t>
            </a:r>
          </a:p>
        </p:txBody>
      </p:sp>
      <p:sp>
        <p:nvSpPr>
          <p:cNvPr id="4" name="TextBox 3">
            <a:extLst>
              <a:ext uri="{FF2B5EF4-FFF2-40B4-BE49-F238E27FC236}">
                <a16:creationId xmlns:a16="http://schemas.microsoft.com/office/drawing/2014/main" id="{E625BA5F-7851-BF45-F836-42447888414B}"/>
              </a:ext>
            </a:extLst>
          </p:cNvPr>
          <p:cNvSpPr txBox="1"/>
          <p:nvPr/>
        </p:nvSpPr>
        <p:spPr>
          <a:xfrm>
            <a:off x="480096" y="1293478"/>
            <a:ext cx="8303078" cy="3323987"/>
          </a:xfrm>
          <a:prstGeom prst="rect">
            <a:avLst/>
          </a:prstGeom>
          <a:noFill/>
        </p:spPr>
        <p:txBody>
          <a:bodyPr wrap="square">
            <a:spAutoFit/>
          </a:bodyPr>
          <a:lstStyle/>
          <a:p>
            <a:pPr algn="just"/>
            <a:endParaRPr lang="en-IN"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Label Encoding</a:t>
            </a:r>
            <a:r>
              <a:rPr lang="en-IN" dirty="0">
                <a:solidFill>
                  <a:schemeClr val="tx2"/>
                </a:solidFill>
                <a:latin typeface="Rajdhani" panose="020B0604020202020204" charset="0"/>
                <a:cs typeface="Rajdhani" panose="020B0604020202020204" charset="0"/>
              </a:rPr>
              <a:t>: Converted categorical labels to numerical labels using a label encoder.</a:t>
            </a:r>
          </a:p>
          <a:p>
            <a:pPr marL="342900" indent="-342900" algn="just">
              <a:buClr>
                <a:schemeClr val="tx2"/>
              </a:buClr>
              <a:buFont typeface="+mj-lt"/>
              <a:buAutoNum type="arabicPeriod"/>
            </a:pPr>
            <a:endParaRPr lang="en-IN"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Image Normalization</a:t>
            </a:r>
            <a:r>
              <a:rPr lang="en-IN" dirty="0">
                <a:solidFill>
                  <a:schemeClr val="tx2"/>
                </a:solidFill>
                <a:latin typeface="Rajdhani" panose="020B0604020202020204" charset="0"/>
                <a:cs typeface="Rajdhani" panose="020B0604020202020204" charset="0"/>
              </a:rPr>
              <a:t>: Normalized input images by subtracting the mean value (127.5) and dividing by the standard deviation (127.5). This scales the pixel values to the range of -1 to 1.</a:t>
            </a:r>
          </a:p>
          <a:p>
            <a:pPr marL="342900" indent="-342900" algn="just">
              <a:buClr>
                <a:schemeClr val="tx2"/>
              </a:buClr>
              <a:buFont typeface="+mj-lt"/>
              <a:buAutoNum type="arabicPeriod"/>
            </a:pPr>
            <a:endParaRPr lang="en-IN" b="1" dirty="0">
              <a:solidFill>
                <a:schemeClr val="tx2"/>
              </a:solidFill>
              <a:latin typeface="Rajdhani" panose="020B0604020202020204" charset="0"/>
              <a:cs typeface="Rajdhani" panose="020B0604020202020204" charset="0"/>
            </a:endParaRPr>
          </a:p>
          <a:p>
            <a:pPr marL="342900" indent="-342900" algn="just">
              <a:buClr>
                <a:schemeClr val="tx2"/>
              </a:buClr>
              <a:buFont typeface="+mj-lt"/>
              <a:buAutoNum type="arabicPeriod"/>
            </a:pPr>
            <a:r>
              <a:rPr lang="en-IN" b="1" dirty="0">
                <a:solidFill>
                  <a:schemeClr val="tx2"/>
                </a:solidFill>
                <a:latin typeface="Rajdhani" panose="020B0604020202020204" charset="0"/>
                <a:cs typeface="Rajdhani" panose="020B0604020202020204" charset="0"/>
              </a:rPr>
              <a:t>Data Augmentation</a:t>
            </a:r>
            <a:r>
              <a:rPr lang="en-IN" dirty="0">
                <a:solidFill>
                  <a:schemeClr val="tx2"/>
                </a:solidFill>
                <a:latin typeface="Rajdhani" panose="020B0604020202020204" charset="0"/>
                <a:cs typeface="Rajdhani" panose="020B0604020202020204" charset="0"/>
              </a:rPr>
              <a:t>:</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   Flip: Randomly flip the input images horizontally to increase dataset diversity.</a:t>
            </a:r>
          </a:p>
          <a:p>
            <a:pPr marL="285750" indent="-285750" algn="just">
              <a:buClr>
                <a:schemeClr val="tx2"/>
              </a:buClr>
              <a:buFont typeface="Arial" panose="020B0604020202020204" pitchFamily="34" charset="0"/>
              <a:buChar char="•"/>
            </a:pPr>
            <a:r>
              <a:rPr lang="en-IN" dirty="0">
                <a:solidFill>
                  <a:schemeClr val="tx2"/>
                </a:solidFill>
                <a:latin typeface="Rajdhani" panose="020B0604020202020204" charset="0"/>
                <a:cs typeface="Rajdhani" panose="020B0604020202020204" charset="0"/>
              </a:rPr>
              <a:t>   Crop Randomly crop the input images to a size of 64x64 pixels, introducing spatial variations.</a:t>
            </a:r>
          </a:p>
          <a:p>
            <a:pPr algn="just">
              <a:buClr>
                <a:schemeClr val="tx2"/>
              </a:buClr>
            </a:pPr>
            <a:endParaRPr lang="en-IN" dirty="0">
              <a:solidFill>
                <a:schemeClr val="tx2"/>
              </a:solidFill>
              <a:latin typeface="Rajdhani" panose="020B0604020202020204" charset="0"/>
              <a:cs typeface="Rajdhani" panose="020B0604020202020204" charset="0"/>
            </a:endParaRPr>
          </a:p>
          <a:p>
            <a:pPr algn="just">
              <a:buClr>
                <a:schemeClr val="tx2"/>
              </a:buClr>
            </a:pPr>
            <a:r>
              <a:rPr lang="en-IN" b="1" dirty="0">
                <a:solidFill>
                  <a:schemeClr val="tx2"/>
                </a:solidFill>
                <a:latin typeface="Rajdhani" panose="020B0604020202020204" charset="0"/>
                <a:cs typeface="Rajdhani" panose="020B0604020202020204" charset="0"/>
              </a:rPr>
              <a:t>4.      Create TensorFlow Dataset</a:t>
            </a:r>
            <a:r>
              <a:rPr lang="en-IN" dirty="0">
                <a:solidFill>
                  <a:schemeClr val="tx2"/>
                </a:solidFill>
                <a:latin typeface="Rajdhani" panose="020B0604020202020204" charset="0"/>
                <a:cs typeface="Rajdhani" panose="020B0604020202020204" charset="0"/>
              </a:rPr>
              <a:t>: Created a TensorFlow dataset from the pre-processed images and labels.</a:t>
            </a:r>
          </a:p>
          <a:p>
            <a:pPr algn="just"/>
            <a:endParaRPr lang="en-IN" dirty="0">
              <a:solidFill>
                <a:schemeClr val="tx2"/>
              </a:solidFill>
              <a:latin typeface="Rajdhani" panose="020B0604020202020204" charset="0"/>
              <a:cs typeface="Rajdhani" panose="020B0604020202020204" charset="0"/>
            </a:endParaRPr>
          </a:p>
          <a:p>
            <a:pPr algn="just"/>
            <a:r>
              <a:rPr lang="en-IN" b="1" dirty="0">
                <a:solidFill>
                  <a:schemeClr val="tx2"/>
                </a:solidFill>
                <a:latin typeface="Rajdhani" panose="020B0604020202020204" charset="0"/>
                <a:cs typeface="Rajdhani" panose="020B0604020202020204" charset="0"/>
              </a:rPr>
              <a:t>5.    Batching</a:t>
            </a:r>
            <a:r>
              <a:rPr lang="en-IN" dirty="0">
                <a:solidFill>
                  <a:schemeClr val="tx2"/>
                </a:solidFill>
                <a:latin typeface="Rajdhani" panose="020B0604020202020204" charset="0"/>
                <a:cs typeface="Rajdhani" panose="020B0604020202020204" charset="0"/>
              </a:rPr>
              <a:t>: Grouped the dataset into smaller batches with a specified batch size. The `</a:t>
            </a:r>
            <a:r>
              <a:rPr lang="en-IN" dirty="0" err="1">
                <a:solidFill>
                  <a:schemeClr val="tx2"/>
                </a:solidFill>
                <a:latin typeface="Rajdhani" panose="020B0604020202020204" charset="0"/>
                <a:cs typeface="Rajdhani" panose="020B0604020202020204" charset="0"/>
              </a:rPr>
              <a:t>drop_remainder</a:t>
            </a:r>
            <a:r>
              <a:rPr lang="en-IN" dirty="0">
                <a:solidFill>
                  <a:schemeClr val="tx2"/>
                </a:solidFill>
                <a:latin typeface="Rajdhani" panose="020B0604020202020204" charset="0"/>
                <a:cs typeface="Rajdhani" panose="020B0604020202020204" charset="0"/>
              </a:rPr>
              <a:t>=True` argument drops the last incomplete batch if the dataset size is not divisible by the batch size.</a:t>
            </a:r>
          </a:p>
          <a:p>
            <a:pPr algn="just"/>
            <a:endParaRPr lang="en-IN" dirty="0">
              <a:solidFill>
                <a:schemeClr val="tx2"/>
              </a:solidFill>
              <a:latin typeface="Rajdhani" panose="020B0604020202020204" charset="0"/>
              <a:cs typeface="Rajdhani" panose="020B0604020202020204" charset="0"/>
            </a:endParaRPr>
          </a:p>
        </p:txBody>
      </p:sp>
      <p:sp>
        <p:nvSpPr>
          <p:cNvPr id="5" name="TextBox 4">
            <a:extLst>
              <a:ext uri="{FF2B5EF4-FFF2-40B4-BE49-F238E27FC236}">
                <a16:creationId xmlns:a16="http://schemas.microsoft.com/office/drawing/2014/main" id="{5D67264E-3557-49B4-795A-689E033257EB}"/>
              </a:ext>
            </a:extLst>
          </p:cNvPr>
          <p:cNvSpPr txBox="1"/>
          <p:nvPr/>
        </p:nvSpPr>
        <p:spPr>
          <a:xfrm>
            <a:off x="468559" y="1030043"/>
            <a:ext cx="8195345"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Dataset was transformed using following feature engineering and transformation pipeline:</a:t>
            </a:r>
          </a:p>
        </p:txBody>
      </p:sp>
      <p:sp>
        <p:nvSpPr>
          <p:cNvPr id="6" name="TextBox 5">
            <a:extLst>
              <a:ext uri="{FF2B5EF4-FFF2-40B4-BE49-F238E27FC236}">
                <a16:creationId xmlns:a16="http://schemas.microsoft.com/office/drawing/2014/main" id="{BFC78757-F238-E58E-E5F8-0D6857D3120F}"/>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8</a:t>
            </a:r>
          </a:p>
        </p:txBody>
      </p:sp>
      <p:sp>
        <p:nvSpPr>
          <p:cNvPr id="3" name="TextBox 2">
            <a:extLst>
              <a:ext uri="{FF2B5EF4-FFF2-40B4-BE49-F238E27FC236}">
                <a16:creationId xmlns:a16="http://schemas.microsoft.com/office/drawing/2014/main" id="{643AD6AC-E3CB-2F96-978B-2102DAFF546F}"/>
              </a:ext>
            </a:extLst>
          </p:cNvPr>
          <p:cNvSpPr txBox="1"/>
          <p:nvPr/>
        </p:nvSpPr>
        <p:spPr>
          <a:xfrm>
            <a:off x="247650" y="4882305"/>
            <a:ext cx="8648700" cy="261610"/>
          </a:xfrm>
          <a:prstGeom prst="rect">
            <a:avLst/>
          </a:prstGeom>
          <a:noFill/>
        </p:spPr>
        <p:txBody>
          <a:bodyPr wrap="square">
            <a:spAutoFit/>
          </a:bodyPr>
          <a:lstStyle/>
          <a:p>
            <a:pPr algn="ctr"/>
            <a:r>
              <a:rPr lang="en-IN" sz="1050" dirty="0">
                <a:solidFill>
                  <a:schemeClr val="tx2"/>
                </a:solidFill>
                <a:latin typeface="Rajdhani" panose="020B0604020202020204" charset="0"/>
                <a:cs typeface="Rajdhani" panose="020B0604020202020204" charset="0"/>
              </a:rPr>
              <a:t>GitHub: </a:t>
            </a:r>
            <a:r>
              <a:rPr lang="en-IN" sz="1050" dirty="0">
                <a:solidFill>
                  <a:schemeClr val="tx2"/>
                </a:solidFill>
                <a:latin typeface="Rajdhani" panose="020B0604020202020204" charset="0"/>
                <a:cs typeface="Rajdhani" panose="020B0604020202020204" charset="0"/>
                <a:hlinkClick r:id="rId3"/>
              </a:rPr>
              <a:t>https://github.com/sohi-g/image-generation/modelling/Modelling-CGAN.ipynb</a:t>
            </a:r>
            <a:r>
              <a:rPr lang="en-IN" sz="1050" dirty="0">
                <a:solidFill>
                  <a:schemeClr val="tx2"/>
                </a:solidFill>
                <a:latin typeface="Rajdhani" panose="020B0604020202020204" charset="0"/>
                <a:cs typeface="Rajdhani" panose="020B0604020202020204" charset="0"/>
              </a:rPr>
              <a:t>  </a:t>
            </a:r>
          </a:p>
        </p:txBody>
      </p:sp>
    </p:spTree>
    <p:extLst>
      <p:ext uri="{BB962C8B-B14F-4D97-AF65-F5344CB8AC3E}">
        <p14:creationId xmlns:p14="http://schemas.microsoft.com/office/powerpoint/2010/main" val="1858477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Google Shape;154;p20">
            <a:extLst>
              <a:ext uri="{FF2B5EF4-FFF2-40B4-BE49-F238E27FC236}">
                <a16:creationId xmlns:a16="http://schemas.microsoft.com/office/drawing/2014/main" id="{96D7E41E-A990-21E9-2678-C39D5A82F686}"/>
              </a:ext>
            </a:extLst>
          </p:cNvPr>
          <p:cNvSpPr txBox="1">
            <a:spLocks/>
          </p:cNvSpPr>
          <p:nvPr/>
        </p:nvSpPr>
        <p:spPr>
          <a:xfrm>
            <a:off x="720000" y="-868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dirty="0"/>
              <a:t>PROPOSED MODEL</a:t>
            </a:r>
          </a:p>
        </p:txBody>
      </p:sp>
      <p:sp>
        <p:nvSpPr>
          <p:cNvPr id="3" name="Google Shape;154;p20">
            <a:extLst>
              <a:ext uri="{FF2B5EF4-FFF2-40B4-BE49-F238E27FC236}">
                <a16:creationId xmlns:a16="http://schemas.microsoft.com/office/drawing/2014/main" id="{5B06BA41-92DF-A641-C308-AC0C897A38F3}"/>
              </a:ext>
            </a:extLst>
          </p:cNvPr>
          <p:cNvSpPr txBox="1">
            <a:spLocks/>
          </p:cNvSpPr>
          <p:nvPr/>
        </p:nvSpPr>
        <p:spPr>
          <a:xfrm>
            <a:off x="720000" y="41160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lt2"/>
              </a:buClr>
              <a:buSzPts val="3000"/>
              <a:buFont typeface="Rajdhani"/>
              <a:buNone/>
              <a:defRPr sz="3600" b="1">
                <a:solidFill>
                  <a:schemeClr val="lt2"/>
                </a:solidFill>
                <a:latin typeface="Rajdhani"/>
                <a:ea typeface="Rajdhani"/>
                <a:cs typeface="Rajdhani"/>
              </a:defRPr>
            </a:lvl1pPr>
            <a:lvl2pPr algn="ctr">
              <a:buClr>
                <a:schemeClr val="lt2"/>
              </a:buClr>
              <a:buSzPts val="3000"/>
              <a:buFont typeface="Rajdhani"/>
              <a:buNone/>
              <a:defRPr sz="3000" b="1">
                <a:solidFill>
                  <a:schemeClr val="lt2"/>
                </a:solidFill>
                <a:latin typeface="Rajdhani"/>
                <a:ea typeface="Rajdhani"/>
                <a:cs typeface="Rajdhani"/>
              </a:defRPr>
            </a:lvl2pPr>
            <a:lvl3pPr algn="ctr">
              <a:buClr>
                <a:schemeClr val="lt2"/>
              </a:buClr>
              <a:buSzPts val="3000"/>
              <a:buFont typeface="Rajdhani"/>
              <a:buNone/>
              <a:defRPr sz="3000" b="1">
                <a:solidFill>
                  <a:schemeClr val="lt2"/>
                </a:solidFill>
                <a:latin typeface="Rajdhani"/>
                <a:ea typeface="Rajdhani"/>
                <a:cs typeface="Rajdhani"/>
              </a:defRPr>
            </a:lvl3pPr>
            <a:lvl4pPr algn="ctr">
              <a:buClr>
                <a:schemeClr val="lt2"/>
              </a:buClr>
              <a:buSzPts val="3000"/>
              <a:buFont typeface="Rajdhani"/>
              <a:buNone/>
              <a:defRPr sz="3000" b="1">
                <a:solidFill>
                  <a:schemeClr val="lt2"/>
                </a:solidFill>
                <a:latin typeface="Rajdhani"/>
                <a:ea typeface="Rajdhani"/>
                <a:cs typeface="Rajdhani"/>
              </a:defRPr>
            </a:lvl4pPr>
            <a:lvl5pPr algn="ctr">
              <a:buClr>
                <a:schemeClr val="lt2"/>
              </a:buClr>
              <a:buSzPts val="3000"/>
              <a:buFont typeface="Rajdhani"/>
              <a:buNone/>
              <a:defRPr sz="3000" b="1">
                <a:solidFill>
                  <a:schemeClr val="lt2"/>
                </a:solidFill>
                <a:latin typeface="Rajdhani"/>
                <a:ea typeface="Rajdhani"/>
                <a:cs typeface="Rajdhani"/>
              </a:defRPr>
            </a:lvl5pPr>
            <a:lvl6pPr algn="ctr">
              <a:buClr>
                <a:schemeClr val="lt2"/>
              </a:buClr>
              <a:buSzPts val="3000"/>
              <a:buFont typeface="Rajdhani"/>
              <a:buNone/>
              <a:defRPr sz="3000" b="1">
                <a:solidFill>
                  <a:schemeClr val="lt2"/>
                </a:solidFill>
                <a:latin typeface="Rajdhani"/>
                <a:ea typeface="Rajdhani"/>
                <a:cs typeface="Rajdhani"/>
              </a:defRPr>
            </a:lvl6pPr>
            <a:lvl7pPr algn="ctr">
              <a:buClr>
                <a:schemeClr val="lt2"/>
              </a:buClr>
              <a:buSzPts val="3000"/>
              <a:buFont typeface="Rajdhani"/>
              <a:buNone/>
              <a:defRPr sz="3000" b="1">
                <a:solidFill>
                  <a:schemeClr val="lt2"/>
                </a:solidFill>
                <a:latin typeface="Rajdhani"/>
                <a:ea typeface="Rajdhani"/>
                <a:cs typeface="Rajdhani"/>
              </a:defRPr>
            </a:lvl7pPr>
            <a:lvl8pPr algn="ctr">
              <a:buClr>
                <a:schemeClr val="lt2"/>
              </a:buClr>
              <a:buSzPts val="3000"/>
              <a:buFont typeface="Rajdhani"/>
              <a:buNone/>
              <a:defRPr sz="3000" b="1">
                <a:solidFill>
                  <a:schemeClr val="lt2"/>
                </a:solidFill>
                <a:latin typeface="Rajdhani"/>
                <a:ea typeface="Rajdhani"/>
                <a:cs typeface="Rajdhani"/>
              </a:defRPr>
            </a:lvl8pPr>
            <a:lvl9pPr algn="ctr">
              <a:buClr>
                <a:schemeClr val="lt2"/>
              </a:buClr>
              <a:buSzPts val="3000"/>
              <a:buFont typeface="Rajdhani"/>
              <a:buNone/>
              <a:defRPr sz="3000" b="1">
                <a:solidFill>
                  <a:schemeClr val="lt2"/>
                </a:solidFill>
                <a:latin typeface="Rajdhani"/>
                <a:ea typeface="Rajdhani"/>
                <a:cs typeface="Rajdhani"/>
              </a:defRPr>
            </a:lvl9pPr>
          </a:lstStyle>
          <a:p>
            <a:r>
              <a:rPr lang="en-IN" sz="2400" dirty="0"/>
              <a:t>A. MODELLING PIPELINE</a:t>
            </a:r>
          </a:p>
        </p:txBody>
      </p:sp>
      <p:sp>
        <p:nvSpPr>
          <p:cNvPr id="30" name="Rectangle: Rounded Corners 29">
            <a:extLst>
              <a:ext uri="{FF2B5EF4-FFF2-40B4-BE49-F238E27FC236}">
                <a16:creationId xmlns:a16="http://schemas.microsoft.com/office/drawing/2014/main" id="{DDD4B39C-98F4-4612-D3F0-F4516BD4ECAE}"/>
              </a:ext>
            </a:extLst>
          </p:cNvPr>
          <p:cNvSpPr/>
          <p:nvPr/>
        </p:nvSpPr>
        <p:spPr>
          <a:xfrm>
            <a:off x="2133600" y="1434768"/>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5A5D0A0B-12D3-885E-FCE6-DA6197735B0B}"/>
              </a:ext>
            </a:extLst>
          </p:cNvPr>
          <p:cNvSpPr/>
          <p:nvPr/>
        </p:nvSpPr>
        <p:spPr>
          <a:xfrm>
            <a:off x="452868" y="1434768"/>
            <a:ext cx="9810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31A84554-46E1-1641-FF2F-663D2107E858}"/>
              </a:ext>
            </a:extLst>
          </p:cNvPr>
          <p:cNvSpPr/>
          <p:nvPr/>
        </p:nvSpPr>
        <p:spPr>
          <a:xfrm>
            <a:off x="2133598" y="3625365"/>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02BAF33A-EB54-D0C4-DD92-D1F4BEC229EF}"/>
              </a:ext>
            </a:extLst>
          </p:cNvPr>
          <p:cNvSpPr/>
          <p:nvPr/>
        </p:nvSpPr>
        <p:spPr>
          <a:xfrm>
            <a:off x="4972050" y="2632730"/>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C272FF90-F45A-7A12-D758-062D48E41AEF}"/>
              </a:ext>
            </a:extLst>
          </p:cNvPr>
          <p:cNvSpPr/>
          <p:nvPr/>
        </p:nvSpPr>
        <p:spPr>
          <a:xfrm>
            <a:off x="7181850" y="2632730"/>
            <a:ext cx="1514475" cy="1009650"/>
          </a:xfrm>
          <a:prstGeom prst="roundRect">
            <a:avLst/>
          </a:prstGeom>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92FDC695-5401-27E9-73D4-91D326AEA48D}"/>
              </a:ext>
            </a:extLst>
          </p:cNvPr>
          <p:cNvSpPr txBox="1"/>
          <p:nvPr/>
        </p:nvSpPr>
        <p:spPr>
          <a:xfrm>
            <a:off x="518678" y="1785129"/>
            <a:ext cx="820012" cy="430887"/>
          </a:xfrm>
          <a:prstGeom prst="rect">
            <a:avLst/>
          </a:prstGeom>
          <a:noFill/>
        </p:spPr>
        <p:txBody>
          <a:bodyPr wrap="square" rtlCol="0">
            <a:spAutoFit/>
          </a:bodyPr>
          <a:lstStyle/>
          <a:p>
            <a:pPr algn="ctr"/>
            <a:r>
              <a:rPr lang="en-IN" sz="1050" b="1" dirty="0">
                <a:solidFill>
                  <a:schemeClr val="tx2"/>
                </a:solidFill>
              </a:rPr>
              <a:t>RANDOM NOISE</a:t>
            </a:r>
          </a:p>
        </p:txBody>
      </p:sp>
      <p:sp>
        <p:nvSpPr>
          <p:cNvPr id="37" name="TextBox 36">
            <a:extLst>
              <a:ext uri="{FF2B5EF4-FFF2-40B4-BE49-F238E27FC236}">
                <a16:creationId xmlns:a16="http://schemas.microsoft.com/office/drawing/2014/main" id="{68F926B2-2D93-D38A-E72D-095AEE0928F9}"/>
              </a:ext>
            </a:extLst>
          </p:cNvPr>
          <p:cNvSpPr txBox="1"/>
          <p:nvPr/>
        </p:nvSpPr>
        <p:spPr>
          <a:xfrm>
            <a:off x="2242706" y="2096630"/>
            <a:ext cx="1340860" cy="307777"/>
          </a:xfrm>
          <a:prstGeom prst="rect">
            <a:avLst/>
          </a:prstGeom>
          <a:noFill/>
        </p:spPr>
        <p:txBody>
          <a:bodyPr wrap="square" rtlCol="0">
            <a:spAutoFit/>
          </a:bodyPr>
          <a:lstStyle/>
          <a:p>
            <a:pPr algn="ctr"/>
            <a:r>
              <a:rPr lang="en-IN" b="1" dirty="0">
                <a:solidFill>
                  <a:schemeClr val="tx2"/>
                </a:solidFill>
              </a:rPr>
              <a:t>GENERATOR</a:t>
            </a:r>
          </a:p>
        </p:txBody>
      </p:sp>
      <p:sp>
        <p:nvSpPr>
          <p:cNvPr id="38" name="TextBox 37">
            <a:extLst>
              <a:ext uri="{FF2B5EF4-FFF2-40B4-BE49-F238E27FC236}">
                <a16:creationId xmlns:a16="http://schemas.microsoft.com/office/drawing/2014/main" id="{70CB7055-80CB-7DA8-81A1-E34D53711179}"/>
              </a:ext>
            </a:extLst>
          </p:cNvPr>
          <p:cNvSpPr txBox="1"/>
          <p:nvPr/>
        </p:nvSpPr>
        <p:spPr>
          <a:xfrm>
            <a:off x="2211962" y="3868580"/>
            <a:ext cx="1340860" cy="523220"/>
          </a:xfrm>
          <a:prstGeom prst="rect">
            <a:avLst/>
          </a:prstGeom>
          <a:noFill/>
        </p:spPr>
        <p:txBody>
          <a:bodyPr wrap="square" rtlCol="0">
            <a:spAutoFit/>
          </a:bodyPr>
          <a:lstStyle/>
          <a:p>
            <a:pPr algn="ctr"/>
            <a:r>
              <a:rPr lang="en-IN" b="1" dirty="0">
                <a:solidFill>
                  <a:schemeClr val="tx2"/>
                </a:solidFill>
              </a:rPr>
              <a:t>REAL IMAGES</a:t>
            </a:r>
          </a:p>
        </p:txBody>
      </p:sp>
      <p:sp>
        <p:nvSpPr>
          <p:cNvPr id="39" name="TextBox 38">
            <a:extLst>
              <a:ext uri="{FF2B5EF4-FFF2-40B4-BE49-F238E27FC236}">
                <a16:creationId xmlns:a16="http://schemas.microsoft.com/office/drawing/2014/main" id="{ECE4A0E5-1967-659E-E5B8-0C0EC1AD36EC}"/>
              </a:ext>
            </a:extLst>
          </p:cNvPr>
          <p:cNvSpPr txBox="1"/>
          <p:nvPr/>
        </p:nvSpPr>
        <p:spPr>
          <a:xfrm>
            <a:off x="2133598" y="2444433"/>
            <a:ext cx="1514475" cy="461665"/>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Generate fake images </a:t>
            </a:r>
          </a:p>
        </p:txBody>
      </p:sp>
      <p:sp>
        <p:nvSpPr>
          <p:cNvPr id="40" name="TextBox 39">
            <a:extLst>
              <a:ext uri="{FF2B5EF4-FFF2-40B4-BE49-F238E27FC236}">
                <a16:creationId xmlns:a16="http://schemas.microsoft.com/office/drawing/2014/main" id="{AB821BBF-2D3A-5916-F98A-EE114586F45A}"/>
              </a:ext>
            </a:extLst>
          </p:cNvPr>
          <p:cNvSpPr txBox="1"/>
          <p:nvPr/>
        </p:nvSpPr>
        <p:spPr>
          <a:xfrm>
            <a:off x="5015452" y="3212266"/>
            <a:ext cx="1427669" cy="276999"/>
          </a:xfrm>
          <a:prstGeom prst="rect">
            <a:avLst/>
          </a:prstGeom>
          <a:noFill/>
        </p:spPr>
        <p:txBody>
          <a:bodyPr wrap="square" rtlCol="0">
            <a:spAutoFit/>
          </a:bodyPr>
          <a:lstStyle/>
          <a:p>
            <a:pPr algn="ctr"/>
            <a:r>
              <a:rPr lang="en-IN" sz="1200" b="1" dirty="0">
                <a:solidFill>
                  <a:schemeClr val="tx2"/>
                </a:solidFill>
              </a:rPr>
              <a:t>DISCRIMINATOR</a:t>
            </a:r>
          </a:p>
        </p:txBody>
      </p:sp>
      <p:sp>
        <p:nvSpPr>
          <p:cNvPr id="41" name="TextBox 40">
            <a:extLst>
              <a:ext uri="{FF2B5EF4-FFF2-40B4-BE49-F238E27FC236}">
                <a16:creationId xmlns:a16="http://schemas.microsoft.com/office/drawing/2014/main" id="{CC9DB845-6FFE-C87D-60B4-E159D7C6B7C7}"/>
              </a:ext>
            </a:extLst>
          </p:cNvPr>
          <p:cNvSpPr txBox="1"/>
          <p:nvPr/>
        </p:nvSpPr>
        <p:spPr>
          <a:xfrm>
            <a:off x="2211962" y="1556383"/>
            <a:ext cx="1340860" cy="584775"/>
          </a:xfrm>
          <a:prstGeom prst="rect">
            <a:avLst/>
          </a:prstGeom>
          <a:noFill/>
        </p:spPr>
        <p:txBody>
          <a:bodyPr wrap="square" rtlCol="0">
            <a:spAutoFit/>
          </a:bodyPr>
          <a:lstStyle/>
          <a:p>
            <a:pPr algn="ctr"/>
            <a:r>
              <a:rPr lang="en-IN" sz="3200" b="1" dirty="0">
                <a:solidFill>
                  <a:schemeClr val="tx2"/>
                </a:solidFill>
              </a:rPr>
              <a:t>G</a:t>
            </a:r>
          </a:p>
        </p:txBody>
      </p:sp>
      <p:sp>
        <p:nvSpPr>
          <p:cNvPr id="42" name="TextBox 41">
            <a:extLst>
              <a:ext uri="{FF2B5EF4-FFF2-40B4-BE49-F238E27FC236}">
                <a16:creationId xmlns:a16="http://schemas.microsoft.com/office/drawing/2014/main" id="{3021064A-396A-0274-F941-0A53DB1315D0}"/>
              </a:ext>
            </a:extLst>
          </p:cNvPr>
          <p:cNvSpPr txBox="1"/>
          <p:nvPr/>
        </p:nvSpPr>
        <p:spPr>
          <a:xfrm>
            <a:off x="5058856" y="2663108"/>
            <a:ext cx="1340860" cy="584775"/>
          </a:xfrm>
          <a:prstGeom prst="rect">
            <a:avLst/>
          </a:prstGeom>
          <a:noFill/>
        </p:spPr>
        <p:txBody>
          <a:bodyPr wrap="square" rtlCol="0">
            <a:spAutoFit/>
          </a:bodyPr>
          <a:lstStyle/>
          <a:p>
            <a:pPr algn="ctr"/>
            <a:r>
              <a:rPr lang="en-IN" sz="3200" b="1" dirty="0">
                <a:solidFill>
                  <a:schemeClr val="tx2"/>
                </a:solidFill>
              </a:rPr>
              <a:t>D</a:t>
            </a:r>
          </a:p>
        </p:txBody>
      </p:sp>
      <p:cxnSp>
        <p:nvCxnSpPr>
          <p:cNvPr id="44" name="Straight Arrow Connector 43">
            <a:extLst>
              <a:ext uri="{FF2B5EF4-FFF2-40B4-BE49-F238E27FC236}">
                <a16:creationId xmlns:a16="http://schemas.microsoft.com/office/drawing/2014/main" id="{AEDF67A2-FFC5-EBF7-5E96-2D5F78C4A996}"/>
              </a:ext>
            </a:extLst>
          </p:cNvPr>
          <p:cNvCxnSpPr>
            <a:stCxn id="31" idx="3"/>
            <a:endCxn id="30" idx="1"/>
          </p:cNvCxnSpPr>
          <p:nvPr/>
        </p:nvCxnSpPr>
        <p:spPr>
          <a:xfrm>
            <a:off x="1433943" y="1939593"/>
            <a:ext cx="699657"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5" name="Straight Arrow Connector 44">
            <a:extLst>
              <a:ext uri="{FF2B5EF4-FFF2-40B4-BE49-F238E27FC236}">
                <a16:creationId xmlns:a16="http://schemas.microsoft.com/office/drawing/2014/main" id="{18CC3984-0FDC-C966-B231-AE536F14E9D8}"/>
              </a:ext>
            </a:extLst>
          </p:cNvPr>
          <p:cNvCxnSpPr>
            <a:cxnSpLocks/>
            <a:endCxn id="35" idx="1"/>
          </p:cNvCxnSpPr>
          <p:nvPr/>
        </p:nvCxnSpPr>
        <p:spPr>
          <a:xfrm>
            <a:off x="6486525" y="3137555"/>
            <a:ext cx="695325"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51" name="Connector: Elbow 50">
            <a:extLst>
              <a:ext uri="{FF2B5EF4-FFF2-40B4-BE49-F238E27FC236}">
                <a16:creationId xmlns:a16="http://schemas.microsoft.com/office/drawing/2014/main" id="{6BA07858-EDE4-2FCD-84D6-7B9854EBBC3E}"/>
              </a:ext>
            </a:extLst>
          </p:cNvPr>
          <p:cNvCxnSpPr>
            <a:cxnSpLocks/>
            <a:stCxn id="30" idx="3"/>
          </p:cNvCxnSpPr>
          <p:nvPr/>
        </p:nvCxnSpPr>
        <p:spPr>
          <a:xfrm>
            <a:off x="3648075" y="1939593"/>
            <a:ext cx="1323975" cy="1009650"/>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50F768DF-CE05-DF3D-2AB2-22CE2D05E42A}"/>
              </a:ext>
            </a:extLst>
          </p:cNvPr>
          <p:cNvCxnSpPr>
            <a:stCxn id="33" idx="3"/>
            <a:endCxn id="34" idx="1"/>
          </p:cNvCxnSpPr>
          <p:nvPr/>
        </p:nvCxnSpPr>
        <p:spPr>
          <a:xfrm flipV="1">
            <a:off x="3648073" y="3137555"/>
            <a:ext cx="1323977" cy="992635"/>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a:extLst>
              <a:ext uri="{FF2B5EF4-FFF2-40B4-BE49-F238E27FC236}">
                <a16:creationId xmlns:a16="http://schemas.microsoft.com/office/drawing/2014/main" id="{E7BDEA13-E6C9-E39D-7341-68DFCCF56419}"/>
              </a:ext>
            </a:extLst>
          </p:cNvPr>
          <p:cNvCxnSpPr>
            <a:endCxn id="30" idx="0"/>
          </p:cNvCxnSpPr>
          <p:nvPr/>
        </p:nvCxnSpPr>
        <p:spPr>
          <a:xfrm>
            <a:off x="2882392" y="984310"/>
            <a:ext cx="8446" cy="450458"/>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72" name="Straight Connector 71">
            <a:extLst>
              <a:ext uri="{FF2B5EF4-FFF2-40B4-BE49-F238E27FC236}">
                <a16:creationId xmlns:a16="http://schemas.microsoft.com/office/drawing/2014/main" id="{2C2644DF-7548-41CC-C374-54A0B75BF108}"/>
              </a:ext>
            </a:extLst>
          </p:cNvPr>
          <p:cNvCxnSpPr/>
          <p:nvPr/>
        </p:nvCxnSpPr>
        <p:spPr>
          <a:xfrm flipV="1">
            <a:off x="3838575" y="1333500"/>
            <a:ext cx="0" cy="2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15189A-87A0-0219-37F3-9B8B9181EA66}"/>
              </a:ext>
            </a:extLst>
          </p:cNvPr>
          <p:cNvCxnSpPr>
            <a:cxnSpLocks/>
          </p:cNvCxnSpPr>
          <p:nvPr/>
        </p:nvCxnSpPr>
        <p:spPr>
          <a:xfrm rot="16200000" flipV="1">
            <a:off x="4590755" y="-715610"/>
            <a:ext cx="1648420" cy="5048253"/>
          </a:xfrm>
          <a:prstGeom prst="bentConnector2">
            <a:avLst/>
          </a:prstGeom>
          <a:ln w="28575"/>
        </p:spPr>
        <p:style>
          <a:lnRef idx="1">
            <a:schemeClr val="accent3"/>
          </a:lnRef>
          <a:fillRef idx="0">
            <a:schemeClr val="accent3"/>
          </a:fillRef>
          <a:effectRef idx="0">
            <a:schemeClr val="accent3"/>
          </a:effectRef>
          <a:fontRef idx="minor">
            <a:schemeClr val="tx1"/>
          </a:fontRef>
        </p:style>
      </p:cxnSp>
      <p:sp>
        <p:nvSpPr>
          <p:cNvPr id="76" name="TextBox 75">
            <a:extLst>
              <a:ext uri="{FF2B5EF4-FFF2-40B4-BE49-F238E27FC236}">
                <a16:creationId xmlns:a16="http://schemas.microsoft.com/office/drawing/2014/main" id="{449197DF-2211-1BB4-9ABE-30D8C2C4568C}"/>
              </a:ext>
            </a:extLst>
          </p:cNvPr>
          <p:cNvSpPr txBox="1"/>
          <p:nvPr/>
        </p:nvSpPr>
        <p:spPr>
          <a:xfrm>
            <a:off x="4767261" y="987214"/>
            <a:ext cx="1514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Fine Tune Training</a:t>
            </a:r>
          </a:p>
        </p:txBody>
      </p:sp>
      <p:cxnSp>
        <p:nvCxnSpPr>
          <p:cNvPr id="77" name="Connector: Elbow 76">
            <a:extLst>
              <a:ext uri="{FF2B5EF4-FFF2-40B4-BE49-F238E27FC236}">
                <a16:creationId xmlns:a16="http://schemas.microsoft.com/office/drawing/2014/main" id="{9CA0CC99-C368-8589-B091-48650E3CE401}"/>
              </a:ext>
            </a:extLst>
          </p:cNvPr>
          <p:cNvCxnSpPr>
            <a:cxnSpLocks/>
            <a:stCxn id="35" idx="2"/>
            <a:endCxn id="34" idx="2"/>
          </p:cNvCxnSpPr>
          <p:nvPr/>
        </p:nvCxnSpPr>
        <p:spPr>
          <a:xfrm rot="5400000">
            <a:off x="6834188" y="2537480"/>
            <a:ext cx="12700" cy="2209800"/>
          </a:xfrm>
          <a:prstGeom prst="bentConnector3">
            <a:avLst>
              <a:gd name="adj1" fmla="val 7650000"/>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81" name="TextBox 80">
            <a:extLst>
              <a:ext uri="{FF2B5EF4-FFF2-40B4-BE49-F238E27FC236}">
                <a16:creationId xmlns:a16="http://schemas.microsoft.com/office/drawing/2014/main" id="{0D698A7A-D34A-FF96-378D-09286845013C}"/>
              </a:ext>
            </a:extLst>
          </p:cNvPr>
          <p:cNvSpPr txBox="1"/>
          <p:nvPr/>
        </p:nvSpPr>
        <p:spPr>
          <a:xfrm>
            <a:off x="6076949" y="4299823"/>
            <a:ext cx="1514475" cy="276999"/>
          </a:xfrm>
          <a:prstGeom prst="rect">
            <a:avLst/>
          </a:prstGeom>
          <a:noFill/>
        </p:spPr>
        <p:txBody>
          <a:bodyPr wrap="square" rtlCol="0">
            <a:spAutoFit/>
          </a:bodyPr>
          <a:lstStyle/>
          <a:p>
            <a:pPr algn="ctr"/>
            <a:r>
              <a:rPr lang="en-IN" sz="1200" dirty="0">
                <a:solidFill>
                  <a:schemeClr val="tx2"/>
                </a:solidFill>
                <a:latin typeface="Rajdhani" panose="020B0604020202020204" charset="0"/>
                <a:cs typeface="Rajdhani" panose="020B0604020202020204" charset="0"/>
              </a:rPr>
              <a:t>Fine Tune Training</a:t>
            </a:r>
          </a:p>
        </p:txBody>
      </p:sp>
      <p:sp>
        <p:nvSpPr>
          <p:cNvPr id="82" name="TextBox 81">
            <a:extLst>
              <a:ext uri="{FF2B5EF4-FFF2-40B4-BE49-F238E27FC236}">
                <a16:creationId xmlns:a16="http://schemas.microsoft.com/office/drawing/2014/main" id="{4D1D7BB1-D9B8-1FDD-AA38-506DDB4EABC2}"/>
              </a:ext>
            </a:extLst>
          </p:cNvPr>
          <p:cNvSpPr txBox="1"/>
          <p:nvPr/>
        </p:nvSpPr>
        <p:spPr>
          <a:xfrm>
            <a:off x="7275008" y="2770624"/>
            <a:ext cx="1340860" cy="738664"/>
          </a:xfrm>
          <a:prstGeom prst="rect">
            <a:avLst/>
          </a:prstGeom>
          <a:noFill/>
        </p:spPr>
        <p:txBody>
          <a:bodyPr wrap="square" rtlCol="0">
            <a:spAutoFit/>
          </a:bodyPr>
          <a:lstStyle/>
          <a:p>
            <a:pPr algn="ctr"/>
            <a:r>
              <a:rPr lang="en-IN" b="1" dirty="0">
                <a:solidFill>
                  <a:schemeClr val="tx2"/>
                </a:solidFill>
              </a:rPr>
              <a:t>REAL &amp; FAKE IMAGES</a:t>
            </a:r>
          </a:p>
        </p:txBody>
      </p:sp>
      <p:sp>
        <p:nvSpPr>
          <p:cNvPr id="4" name="TextBox 3">
            <a:extLst>
              <a:ext uri="{FF2B5EF4-FFF2-40B4-BE49-F238E27FC236}">
                <a16:creationId xmlns:a16="http://schemas.microsoft.com/office/drawing/2014/main" id="{81FE3910-689F-4C99-D311-7B98F2544C8A}"/>
              </a:ext>
            </a:extLst>
          </p:cNvPr>
          <p:cNvSpPr txBox="1"/>
          <p:nvPr/>
        </p:nvSpPr>
        <p:spPr>
          <a:xfrm>
            <a:off x="8784772" y="4718957"/>
            <a:ext cx="587828" cy="307777"/>
          </a:xfrm>
          <a:prstGeom prst="rect">
            <a:avLst/>
          </a:prstGeom>
          <a:noFill/>
        </p:spPr>
        <p:txBody>
          <a:bodyPr wrap="square" rtlCol="0">
            <a:spAutoFit/>
          </a:bodyPr>
          <a:lstStyle/>
          <a:p>
            <a:r>
              <a:rPr lang="en-IN" dirty="0">
                <a:solidFill>
                  <a:schemeClr val="tx2"/>
                </a:solidFill>
                <a:latin typeface="Rajdhani" panose="020B0604020202020204" charset="0"/>
                <a:cs typeface="Rajdhani" panose="020B0604020202020204" charset="0"/>
              </a:rPr>
              <a:t>9</a:t>
            </a:r>
          </a:p>
        </p:txBody>
      </p:sp>
    </p:spTree>
    <p:extLst>
      <p:ext uri="{BB962C8B-B14F-4D97-AF65-F5344CB8AC3E}">
        <p14:creationId xmlns:p14="http://schemas.microsoft.com/office/powerpoint/2010/main" val="2284358163"/>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themeOverride>
</file>

<file path=ppt/theme/themeOverride2.xml><?xml version="1.0" encoding="utf-8"?>
<a:themeOverride xmlns:a="http://schemas.openxmlformats.org/drawingml/2006/main">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608</TotalTime>
  <Words>1640</Words>
  <Application>Microsoft Office PowerPoint</Application>
  <PresentationFormat>On-screen Show (16:9)</PresentationFormat>
  <Paragraphs>159</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Fira Sans Condensed Light</vt:lpstr>
      <vt:lpstr>Arial</vt:lpstr>
      <vt:lpstr>Rajdhani</vt:lpstr>
      <vt:lpstr>Anaheim</vt:lpstr>
      <vt:lpstr>Wingdings</vt:lpstr>
      <vt:lpstr>Fira Sans Condensed</vt:lpstr>
      <vt:lpstr>Roboto Condensed Light</vt:lpstr>
      <vt:lpstr>AI Tech Agency Infographics by Slidesgo</vt:lpstr>
      <vt:lpstr>GENERATIVE AI DOGS IMAGE GENERATION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DOGS IMAGE GENERATION</dc:title>
  <cp:lastModifiedBy>GARIMA SOHI</cp:lastModifiedBy>
  <cp:revision>102</cp:revision>
  <dcterms:modified xsi:type="dcterms:W3CDTF">2023-05-25T16:00:07Z</dcterms:modified>
</cp:coreProperties>
</file>